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4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5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6.xml" ContentType="application/vnd.openxmlformats-officedocument.presentationml.notesSlide+xml"/>
  <Override PartName="/ppt/tags/tag131.xml" ContentType="application/vnd.openxmlformats-officedocument.presentationml.tags+xml"/>
  <Override PartName="/ppt/notesSlides/notesSlide7.xml" ContentType="application/vnd.openxmlformats-officedocument.presentationml.notesSlide+xml"/>
  <Override PartName="/ppt/tags/tag132.xml" ContentType="application/vnd.openxmlformats-officedocument.presentationml.tags+xml"/>
  <Override PartName="/ppt/notesSlides/notesSlide8.xml" ContentType="application/vnd.openxmlformats-officedocument.presentationml.notesSlide+xml"/>
  <Override PartName="/ppt/tags/tag133.xml" ContentType="application/vnd.openxmlformats-officedocument.presentationml.tags+xml"/>
  <Override PartName="/ppt/notesSlides/notesSlide9.xml" ContentType="application/vnd.openxmlformats-officedocument.presentationml.notesSlide+xml"/>
  <Override PartName="/ppt/tags/tag134.xml" ContentType="application/vnd.openxmlformats-officedocument.presentationml.tags+xml"/>
  <Override PartName="/ppt/notesSlides/notesSlide10.xml" ContentType="application/vnd.openxmlformats-officedocument.presentationml.notesSlide+xml"/>
  <Override PartName="/ppt/tags/tag135.xml" ContentType="application/vnd.openxmlformats-officedocument.presentationml.tags+xml"/>
  <Override PartName="/ppt/notesSlides/notesSlide11.xml" ContentType="application/vnd.openxmlformats-officedocument.presentationml.notesSlide+xml"/>
  <Override PartName="/ppt/tags/tag136.xml" ContentType="application/vnd.openxmlformats-officedocument.presentationml.tags+xml"/>
  <Override PartName="/ppt/notesSlides/notesSlide12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3.xml" ContentType="application/vnd.openxmlformats-officedocument.presentationml.notesSlide+xml"/>
  <Override PartName="/ppt/tags/tag139.xml" ContentType="application/vnd.openxmlformats-officedocument.presentationml.tags+xml"/>
  <Override PartName="/ppt/notesSlides/notesSlide14.xml" ContentType="application/vnd.openxmlformats-officedocument.presentationml.notesSlide+xml"/>
  <Override PartName="/ppt/tags/tag140.xml" ContentType="application/vnd.openxmlformats-officedocument.presentationml.tags+xml"/>
  <Override PartName="/ppt/notesSlides/notesSlide15.xml" ContentType="application/vnd.openxmlformats-officedocument.presentationml.notesSlide+xml"/>
  <Override PartName="/ppt/tags/tag141.xml" ContentType="application/vnd.openxmlformats-officedocument.presentationml.tags+xml"/>
  <Override PartName="/ppt/notesSlides/notesSlide16.xml" ContentType="application/vnd.openxmlformats-officedocument.presentationml.notesSlide+xml"/>
  <Override PartName="/ppt/tags/tag142.xml" ContentType="application/vnd.openxmlformats-officedocument.presentationml.tags+xml"/>
  <Override PartName="/ppt/notesSlides/notesSlide17.xml" ContentType="application/vnd.openxmlformats-officedocument.presentationml.notesSlide+xml"/>
  <Override PartName="/ppt/tags/tag143.xml" ContentType="application/vnd.openxmlformats-officedocument.presentationml.tags+xml"/>
  <Override PartName="/ppt/notesSlides/notesSlide18.xml" ContentType="application/vnd.openxmlformats-officedocument.presentationml.notesSlide+xml"/>
  <Override PartName="/ppt/tags/tag144.xml" ContentType="application/vnd.openxmlformats-officedocument.presentationml.tags+xml"/>
  <Override PartName="/ppt/notesSlides/notesSlide19.xml" ContentType="application/vnd.openxmlformats-officedocument.presentationml.notesSlide+xml"/>
  <Override PartName="/ppt/tags/tag145.xml" ContentType="application/vnd.openxmlformats-officedocument.presentationml.tags+xml"/>
  <Override PartName="/ppt/notesSlides/notesSlide20.xml" ContentType="application/vnd.openxmlformats-officedocument.presentationml.notesSlide+xml"/>
  <Override PartName="/ppt/tags/tag146.xml" ContentType="application/vnd.openxmlformats-officedocument.presentationml.tags+xml"/>
  <Override PartName="/ppt/notesSlides/notesSlide21.xml" ContentType="application/vnd.openxmlformats-officedocument.presentationml.notesSlide+xml"/>
  <Override PartName="/ppt/tags/tag147.xml" ContentType="application/vnd.openxmlformats-officedocument.presentationml.tags+xml"/>
  <Override PartName="/ppt/notesSlides/notesSlide22.xml" ContentType="application/vnd.openxmlformats-officedocument.presentationml.notesSlide+xml"/>
  <Override PartName="/ppt/tags/tag148.xml" ContentType="application/vnd.openxmlformats-officedocument.presentationml.tags+xml"/>
  <Override PartName="/ppt/notesSlides/notesSlide23.xml" ContentType="application/vnd.openxmlformats-officedocument.presentationml.notesSlide+xml"/>
  <Override PartName="/ppt/tags/tag149.xml" ContentType="application/vnd.openxmlformats-officedocument.presentationml.tags+xml"/>
  <Override PartName="/ppt/notesSlides/notesSlide24.xml" ContentType="application/vnd.openxmlformats-officedocument.presentationml.notesSlide+xml"/>
  <Override PartName="/ppt/tags/tag150.xml" ContentType="application/vnd.openxmlformats-officedocument.presentationml.tags+xml"/>
  <Override PartName="/ppt/notesSlides/notesSlide25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7.xml" ContentType="application/vnd.openxmlformats-officedocument.presentationml.notesSlide+xml"/>
  <Override PartName="/ppt/tags/tag155.xml" ContentType="application/vnd.openxmlformats-officedocument.presentationml.tags+xml"/>
  <Override PartName="/ppt/notesSlides/notesSlide28.xml" ContentType="application/vnd.openxmlformats-officedocument.presentationml.notesSlide+xml"/>
  <Override PartName="/ppt/tags/tag156.xml" ContentType="application/vnd.openxmlformats-officedocument.presentationml.tags+xml"/>
  <Override PartName="/ppt/notesSlides/notesSlide29.xml" ContentType="application/vnd.openxmlformats-officedocument.presentationml.notesSlide+xml"/>
  <Override PartName="/ppt/tags/tag157.xml" ContentType="application/vnd.openxmlformats-officedocument.presentationml.tags+xml"/>
  <Override PartName="/ppt/notesSlides/notesSlide30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45"/>
  </p:notesMasterIdLst>
  <p:handoutMasterIdLst>
    <p:handoutMasterId r:id="rId46"/>
  </p:handoutMasterIdLst>
  <p:sldIdLst>
    <p:sldId id="568" r:id="rId3"/>
    <p:sldId id="881" r:id="rId4"/>
    <p:sldId id="573" r:id="rId5"/>
    <p:sldId id="704" r:id="rId6"/>
    <p:sldId id="705" r:id="rId7"/>
    <p:sldId id="706" r:id="rId8"/>
    <p:sldId id="707" r:id="rId9"/>
    <p:sldId id="708" r:id="rId10"/>
    <p:sldId id="578" r:id="rId11"/>
    <p:sldId id="710" r:id="rId12"/>
    <p:sldId id="709" r:id="rId13"/>
    <p:sldId id="711" r:id="rId14"/>
    <p:sldId id="712" r:id="rId15"/>
    <p:sldId id="780" r:id="rId16"/>
    <p:sldId id="847" r:id="rId17"/>
    <p:sldId id="849" r:id="rId18"/>
    <p:sldId id="882" r:id="rId19"/>
    <p:sldId id="850" r:id="rId20"/>
    <p:sldId id="851" r:id="rId21"/>
    <p:sldId id="852" r:id="rId22"/>
    <p:sldId id="853" r:id="rId23"/>
    <p:sldId id="854" r:id="rId24"/>
    <p:sldId id="855" r:id="rId25"/>
    <p:sldId id="856" r:id="rId26"/>
    <p:sldId id="857" r:id="rId27"/>
    <p:sldId id="858" r:id="rId28"/>
    <p:sldId id="859" r:id="rId29"/>
    <p:sldId id="861" r:id="rId30"/>
    <p:sldId id="866" r:id="rId31"/>
    <p:sldId id="862" r:id="rId32"/>
    <p:sldId id="864" r:id="rId33"/>
    <p:sldId id="865" r:id="rId34"/>
    <p:sldId id="870" r:id="rId35"/>
    <p:sldId id="871" r:id="rId36"/>
    <p:sldId id="869" r:id="rId37"/>
    <p:sldId id="876" r:id="rId38"/>
    <p:sldId id="867" r:id="rId39"/>
    <p:sldId id="877" r:id="rId40"/>
    <p:sldId id="868" r:id="rId41"/>
    <p:sldId id="878" r:id="rId42"/>
    <p:sldId id="879" r:id="rId43"/>
    <p:sldId id="880" r:id="rId44"/>
  </p:sldIdLst>
  <p:sldSz cx="9144000" cy="6858000" type="screen4x3"/>
  <p:notesSz cx="6858000" cy="9144000"/>
  <p:custDataLst>
    <p:tags r:id="rId47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FF"/>
    <a:srgbClr val="FFFFCC"/>
    <a:srgbClr val="FFFFFF"/>
    <a:srgbClr val="EFEFFF"/>
    <a:srgbClr val="0066FF"/>
    <a:srgbClr val="FF9900"/>
    <a:srgbClr val="C021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0541"/>
  </p:normalViewPr>
  <p:slideViewPr>
    <p:cSldViewPr showGuides="1">
      <p:cViewPr varScale="1">
        <p:scale>
          <a:sx n="115" d="100"/>
          <a:sy n="115" d="100"/>
        </p:scale>
        <p:origin x="1476" y="102"/>
      </p:cViewPr>
      <p:guideLst>
        <p:guide orient="horz" pos="2160"/>
        <p:guide pos="2848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75" d="100"/>
        <a:sy n="75" d="100"/>
      </p:scale>
      <p:origin x="0" y="66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image" Target="../media/image15.e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‹#›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506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‹#›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先作几分钟教师介绍，本章主要是</a:t>
            </a:r>
            <a:r>
              <a:rPr lang="en-US" altLang="zh-CN" dirty="0"/>
              <a:t>2</a:t>
            </a:r>
            <a:r>
              <a:rPr lang="zh-CN" altLang="en-US" dirty="0"/>
              <a:t>个课时，第</a:t>
            </a:r>
            <a:r>
              <a:rPr lang="en-US" altLang="zh-CN" dirty="0"/>
              <a:t>1</a:t>
            </a:r>
            <a:r>
              <a:rPr lang="zh-CN" altLang="en-US" dirty="0"/>
              <a:t>节课主要是讲到图形学的发展，第</a:t>
            </a:r>
            <a:r>
              <a:rPr lang="en-US" altLang="zh-CN" dirty="0"/>
              <a:t>2</a:t>
            </a:r>
            <a:r>
              <a:rPr lang="zh-CN" altLang="en-US" dirty="0"/>
              <a:t>节课就是通过图形学应用以直观图片展示让学生产生兴趣，然后留一定时间与学生交流。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11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12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13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14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15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16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18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19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20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21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22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23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24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25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26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27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28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30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31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32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4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33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5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6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7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先提出问题，看大家对计算机图形学的认识。必要时可以和学生交流，讨论与</a:t>
            </a:r>
            <a:r>
              <a:rPr lang="en-US" altLang="zh-CN" dirty="0"/>
              <a:t>3Dmax</a:t>
            </a:r>
            <a:r>
              <a:rPr lang="zh-CN" altLang="en-US" dirty="0"/>
              <a:t>等的关系。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8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9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10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算法发展的历史，有利用学生建立起计算机图形学基础理论发展的框架。除对应用系统了解外，这方面的内容更有助于学生将来这该领域的基础理论研究发展。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image" Target="../media/image5.png"/><Relationship Id="rId4" Type="http://schemas.openxmlformats.org/officeDocument/2006/relationships/tags" Target="../tags/tag22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4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7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9" Type="http://schemas.openxmlformats.org/officeDocument/2006/relationships/image" Target="../media/image3.jpe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9" Type="http://schemas.openxmlformats.org/officeDocument/2006/relationships/image" Target="../media/image3.jpe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3.jpeg"/><Relationship Id="rId5" Type="http://schemas.openxmlformats.org/officeDocument/2006/relationships/tags" Target="../tags/tag10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2.xml"/><Relationship Id="rId9" Type="http://schemas.openxmlformats.org/officeDocument/2006/relationships/tags" Target="../tags/tag10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1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22563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76950"/>
            <a:ext cx="2289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76950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76950"/>
            <a:ext cx="2289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0363" y="876300"/>
            <a:ext cx="2135187" cy="33655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876300"/>
            <a:ext cx="6256338" cy="33655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876300"/>
            <a:ext cx="85407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4175" cy="226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226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876300"/>
            <a:ext cx="85407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981200"/>
            <a:ext cx="8540750" cy="2260600"/>
          </a:xfrm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876300"/>
            <a:ext cx="85407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19812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4800" y="31877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51375" y="31877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876300"/>
            <a:ext cx="85407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226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1375" y="3187700"/>
            <a:ext cx="4194175" cy="1054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21201" y="3557403"/>
            <a:ext cx="4366931" cy="2595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28650" y="2108198"/>
            <a:ext cx="5829300" cy="708439"/>
          </a:xfrm>
        </p:spPr>
        <p:txBody>
          <a:bodyPr wrap="square" lIns="90000" tIns="46800" rIns="90000" bIns="46800" anchor="b">
            <a:normAutofit/>
          </a:bodyPr>
          <a:lstStyle>
            <a:lvl1pPr algn="l">
              <a:defRPr sz="2475">
                <a:solidFill>
                  <a:schemeClr val="accent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28650" y="3071796"/>
            <a:ext cx="5829300" cy="570602"/>
          </a:xfrm>
        </p:spPr>
        <p:txBody>
          <a:bodyPr wrap="square" lIns="90000" tIns="46800" rIns="90000" bIns="46800">
            <a:normAutofit/>
          </a:bodyPr>
          <a:lstStyle>
            <a:lvl1pPr marL="0" indent="0" algn="l">
              <a:buNone/>
              <a:defRPr sz="1125">
                <a:solidFill>
                  <a:schemeClr val="accent6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89DFA5F8-3355-465E-A68C-099EA57D8F58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8650" y="2369542"/>
            <a:ext cx="78867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2682282" y="2439147"/>
            <a:ext cx="1403791" cy="1403791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2736274" y="2493668"/>
            <a:ext cx="1295807" cy="1295807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accent6"/>
              </a:solidFill>
            </a:endParaRPr>
          </a:p>
        </p:txBody>
      </p:sp>
      <p:sp>
        <p:nvSpPr>
          <p:cNvPr id="9" name="矩形 2"/>
          <p:cNvSpPr/>
          <p:nvPr>
            <p:custDataLst>
              <p:tags r:id="rId3"/>
            </p:custDataLst>
          </p:nvPr>
        </p:nvSpPr>
        <p:spPr>
          <a:xfrm>
            <a:off x="3728225" y="2479455"/>
            <a:ext cx="5415775" cy="1369242"/>
          </a:xfrm>
          <a:custGeom>
            <a:avLst/>
            <a:gdLst>
              <a:gd name="connsiteX0" fmla="*/ 0 w 6097587"/>
              <a:gd name="connsiteY0" fmla="*/ 0 h 1872208"/>
              <a:gd name="connsiteX1" fmla="*/ 6097587 w 6097587"/>
              <a:gd name="connsiteY1" fmla="*/ 0 h 1872208"/>
              <a:gd name="connsiteX2" fmla="*/ 6097587 w 6097587"/>
              <a:gd name="connsiteY2" fmla="*/ 1872208 h 1872208"/>
              <a:gd name="connsiteX3" fmla="*/ 0 w 6097587"/>
              <a:gd name="connsiteY3" fmla="*/ 1872208 h 1872208"/>
              <a:gd name="connsiteX4" fmla="*/ 0 w 6097587"/>
              <a:gd name="connsiteY4" fmla="*/ 0 h 1872208"/>
              <a:gd name="connsiteX0-1" fmla="*/ 617 w 6098204"/>
              <a:gd name="connsiteY0-2" fmla="*/ 0 h 1872208"/>
              <a:gd name="connsiteX1-3" fmla="*/ 6098204 w 6098204"/>
              <a:gd name="connsiteY1-4" fmla="*/ 0 h 1872208"/>
              <a:gd name="connsiteX2-5" fmla="*/ 6098204 w 6098204"/>
              <a:gd name="connsiteY2-6" fmla="*/ 1872208 h 1872208"/>
              <a:gd name="connsiteX3-7" fmla="*/ 617 w 6098204"/>
              <a:gd name="connsiteY3-8" fmla="*/ 1872208 h 1872208"/>
              <a:gd name="connsiteX4-9" fmla="*/ 0 w 6098204"/>
              <a:gd name="connsiteY4-10" fmla="*/ 922922 h 1872208"/>
              <a:gd name="connsiteX5" fmla="*/ 617 w 6098204"/>
              <a:gd name="connsiteY5" fmla="*/ 0 h 1872208"/>
              <a:gd name="connsiteX0-11" fmla="*/ 617 w 6098204"/>
              <a:gd name="connsiteY0-12" fmla="*/ 0 h 1872208"/>
              <a:gd name="connsiteX1-13" fmla="*/ 6098204 w 6098204"/>
              <a:gd name="connsiteY1-14" fmla="*/ 0 h 1872208"/>
              <a:gd name="connsiteX2-15" fmla="*/ 6098204 w 6098204"/>
              <a:gd name="connsiteY2-16" fmla="*/ 1872208 h 1872208"/>
              <a:gd name="connsiteX3-17" fmla="*/ 617 w 6098204"/>
              <a:gd name="connsiteY3-18" fmla="*/ 1872208 h 1872208"/>
              <a:gd name="connsiteX4-19" fmla="*/ 0 w 6098204"/>
              <a:gd name="connsiteY4-20" fmla="*/ 922922 h 1872208"/>
              <a:gd name="connsiteX5-21" fmla="*/ 617 w 6098204"/>
              <a:gd name="connsiteY5-22" fmla="*/ 0 h 1872208"/>
              <a:gd name="connsiteX0-23" fmla="*/ 1 w 6097588"/>
              <a:gd name="connsiteY0-24" fmla="*/ 0 h 1872208"/>
              <a:gd name="connsiteX1-25" fmla="*/ 6097588 w 6097588"/>
              <a:gd name="connsiteY1-26" fmla="*/ 0 h 1872208"/>
              <a:gd name="connsiteX2-27" fmla="*/ 6097588 w 6097588"/>
              <a:gd name="connsiteY2-28" fmla="*/ 1872208 h 1872208"/>
              <a:gd name="connsiteX3-29" fmla="*/ 1 w 6097588"/>
              <a:gd name="connsiteY3-30" fmla="*/ 1872208 h 1872208"/>
              <a:gd name="connsiteX4-31" fmla="*/ 665132 w 6097588"/>
              <a:gd name="connsiteY4-32" fmla="*/ 987090 h 1872208"/>
              <a:gd name="connsiteX5-33" fmla="*/ 1 w 6097588"/>
              <a:gd name="connsiteY5-34" fmla="*/ 0 h 1872208"/>
              <a:gd name="connsiteX0-35" fmla="*/ 0 w 6097587"/>
              <a:gd name="connsiteY0-36" fmla="*/ 0 h 1872208"/>
              <a:gd name="connsiteX1-37" fmla="*/ 6097587 w 6097587"/>
              <a:gd name="connsiteY1-38" fmla="*/ 0 h 1872208"/>
              <a:gd name="connsiteX2-39" fmla="*/ 6097587 w 6097587"/>
              <a:gd name="connsiteY2-40" fmla="*/ 1872208 h 1872208"/>
              <a:gd name="connsiteX3-41" fmla="*/ 0 w 6097587"/>
              <a:gd name="connsiteY3-42" fmla="*/ 1872208 h 1872208"/>
              <a:gd name="connsiteX4-43" fmla="*/ 665131 w 6097587"/>
              <a:gd name="connsiteY4-44" fmla="*/ 987090 h 1872208"/>
              <a:gd name="connsiteX5-45" fmla="*/ 0 w 6097587"/>
              <a:gd name="connsiteY5-46" fmla="*/ 0 h 1872208"/>
              <a:gd name="connsiteX0-47" fmla="*/ 0 w 6097587"/>
              <a:gd name="connsiteY0-48" fmla="*/ 0 h 1872208"/>
              <a:gd name="connsiteX1-49" fmla="*/ 6097587 w 6097587"/>
              <a:gd name="connsiteY1-50" fmla="*/ 0 h 1872208"/>
              <a:gd name="connsiteX2-51" fmla="*/ 6097587 w 6097587"/>
              <a:gd name="connsiteY2-52" fmla="*/ 1872208 h 1872208"/>
              <a:gd name="connsiteX3-53" fmla="*/ 0 w 6097587"/>
              <a:gd name="connsiteY3-54" fmla="*/ 1872208 h 1872208"/>
              <a:gd name="connsiteX4-55" fmla="*/ 649089 w 6097587"/>
              <a:gd name="connsiteY4-56" fmla="*/ 963027 h 1872208"/>
              <a:gd name="connsiteX5-57" fmla="*/ 0 w 6097587"/>
              <a:gd name="connsiteY5-58" fmla="*/ 0 h 1872208"/>
              <a:gd name="connsiteX0-59" fmla="*/ 0 w 6097587"/>
              <a:gd name="connsiteY0-60" fmla="*/ 0 h 1872208"/>
              <a:gd name="connsiteX1-61" fmla="*/ 6097587 w 6097587"/>
              <a:gd name="connsiteY1-62" fmla="*/ 0 h 1872208"/>
              <a:gd name="connsiteX2-63" fmla="*/ 6097587 w 6097587"/>
              <a:gd name="connsiteY2-64" fmla="*/ 1872208 h 1872208"/>
              <a:gd name="connsiteX3-65" fmla="*/ 0 w 6097587"/>
              <a:gd name="connsiteY3-66" fmla="*/ 1872208 h 1872208"/>
              <a:gd name="connsiteX4-67" fmla="*/ 649089 w 6097587"/>
              <a:gd name="connsiteY4-68" fmla="*/ 963027 h 1872208"/>
              <a:gd name="connsiteX5-69" fmla="*/ 0 w 6097587"/>
              <a:gd name="connsiteY5-70" fmla="*/ 0 h 1872208"/>
              <a:gd name="connsiteX0-71" fmla="*/ 0 w 6097587"/>
              <a:gd name="connsiteY0-72" fmla="*/ 0 h 1872208"/>
              <a:gd name="connsiteX1-73" fmla="*/ 6097587 w 6097587"/>
              <a:gd name="connsiteY1-74" fmla="*/ 0 h 1872208"/>
              <a:gd name="connsiteX2-75" fmla="*/ 6097587 w 6097587"/>
              <a:gd name="connsiteY2-76" fmla="*/ 1872208 h 1872208"/>
              <a:gd name="connsiteX3-77" fmla="*/ 0 w 6097587"/>
              <a:gd name="connsiteY3-78" fmla="*/ 1872208 h 1872208"/>
              <a:gd name="connsiteX4-79" fmla="*/ 649089 w 6097587"/>
              <a:gd name="connsiteY4-80" fmla="*/ 963027 h 1872208"/>
              <a:gd name="connsiteX5-81" fmla="*/ 0 w 6097587"/>
              <a:gd name="connsiteY5-82" fmla="*/ 0 h 1872208"/>
              <a:gd name="connsiteX0-83" fmla="*/ 0 w 6097587"/>
              <a:gd name="connsiteY0-84" fmla="*/ 0 h 1872208"/>
              <a:gd name="connsiteX1-85" fmla="*/ 6097587 w 6097587"/>
              <a:gd name="connsiteY1-86" fmla="*/ 0 h 1872208"/>
              <a:gd name="connsiteX2-87" fmla="*/ 6097587 w 6097587"/>
              <a:gd name="connsiteY2-88" fmla="*/ 1872208 h 1872208"/>
              <a:gd name="connsiteX3-89" fmla="*/ 0 w 6097587"/>
              <a:gd name="connsiteY3-90" fmla="*/ 1872208 h 1872208"/>
              <a:gd name="connsiteX4-91" fmla="*/ 649089 w 6097587"/>
              <a:gd name="connsiteY4-92" fmla="*/ 963027 h 1872208"/>
              <a:gd name="connsiteX5-93" fmla="*/ 0 w 6097587"/>
              <a:gd name="connsiteY5-94" fmla="*/ 0 h 1872208"/>
              <a:gd name="connsiteX0-95" fmla="*/ 0 w 6097587"/>
              <a:gd name="connsiteY0-96" fmla="*/ 0 h 1872208"/>
              <a:gd name="connsiteX1-97" fmla="*/ 6097587 w 6097587"/>
              <a:gd name="connsiteY1-98" fmla="*/ 0 h 1872208"/>
              <a:gd name="connsiteX2-99" fmla="*/ 6097587 w 6097587"/>
              <a:gd name="connsiteY2-100" fmla="*/ 1872208 h 1872208"/>
              <a:gd name="connsiteX3-101" fmla="*/ 0 w 6097587"/>
              <a:gd name="connsiteY3-102" fmla="*/ 1872208 h 1872208"/>
              <a:gd name="connsiteX4-103" fmla="*/ 649089 w 6097587"/>
              <a:gd name="connsiteY4-104" fmla="*/ 963027 h 1872208"/>
              <a:gd name="connsiteX5-105" fmla="*/ 0 w 6097587"/>
              <a:gd name="connsiteY5-106" fmla="*/ 0 h 1872208"/>
              <a:gd name="connsiteX0-107" fmla="*/ 21125 w 6097587"/>
              <a:gd name="connsiteY0-108" fmla="*/ 0 h 1872208"/>
              <a:gd name="connsiteX1-109" fmla="*/ 6097587 w 6097587"/>
              <a:gd name="connsiteY1-110" fmla="*/ 0 h 1872208"/>
              <a:gd name="connsiteX2-111" fmla="*/ 6097587 w 6097587"/>
              <a:gd name="connsiteY2-112" fmla="*/ 1872208 h 1872208"/>
              <a:gd name="connsiteX3-113" fmla="*/ 0 w 6097587"/>
              <a:gd name="connsiteY3-114" fmla="*/ 1872208 h 1872208"/>
              <a:gd name="connsiteX4-115" fmla="*/ 649089 w 6097587"/>
              <a:gd name="connsiteY4-116" fmla="*/ 963027 h 1872208"/>
              <a:gd name="connsiteX5-117" fmla="*/ 21125 w 6097587"/>
              <a:gd name="connsiteY5-118" fmla="*/ 0 h 1872208"/>
              <a:gd name="connsiteX0-119" fmla="*/ 45268 w 6097587"/>
              <a:gd name="connsiteY0-120" fmla="*/ 0 h 1875225"/>
              <a:gd name="connsiteX1-121" fmla="*/ 6097587 w 6097587"/>
              <a:gd name="connsiteY1-122" fmla="*/ 3017 h 1875225"/>
              <a:gd name="connsiteX2-123" fmla="*/ 6097587 w 6097587"/>
              <a:gd name="connsiteY2-124" fmla="*/ 1875225 h 1875225"/>
              <a:gd name="connsiteX3-125" fmla="*/ 0 w 6097587"/>
              <a:gd name="connsiteY3-126" fmla="*/ 1875225 h 1875225"/>
              <a:gd name="connsiteX4-127" fmla="*/ 649089 w 6097587"/>
              <a:gd name="connsiteY4-128" fmla="*/ 966044 h 1875225"/>
              <a:gd name="connsiteX5-129" fmla="*/ 45268 w 6097587"/>
              <a:gd name="connsiteY5-130" fmla="*/ 0 h 1875225"/>
              <a:gd name="connsiteX0-131" fmla="*/ 45268 w 6097587"/>
              <a:gd name="connsiteY0-132" fmla="*/ 0 h 1875225"/>
              <a:gd name="connsiteX1-133" fmla="*/ 6097587 w 6097587"/>
              <a:gd name="connsiteY1-134" fmla="*/ 3017 h 1875225"/>
              <a:gd name="connsiteX2-135" fmla="*/ 6097587 w 6097587"/>
              <a:gd name="connsiteY2-136" fmla="*/ 1875225 h 1875225"/>
              <a:gd name="connsiteX3-137" fmla="*/ 0 w 6097587"/>
              <a:gd name="connsiteY3-138" fmla="*/ 1875225 h 1875225"/>
              <a:gd name="connsiteX4-139" fmla="*/ 649089 w 6097587"/>
              <a:gd name="connsiteY4-140" fmla="*/ 966044 h 1875225"/>
              <a:gd name="connsiteX5-141" fmla="*/ 45268 w 6097587"/>
              <a:gd name="connsiteY5-142" fmla="*/ 0 h 1875225"/>
              <a:gd name="connsiteX0-143" fmla="*/ 0 w 6052319"/>
              <a:gd name="connsiteY0-144" fmla="*/ 0 h 1875225"/>
              <a:gd name="connsiteX1-145" fmla="*/ 6052319 w 6052319"/>
              <a:gd name="connsiteY1-146" fmla="*/ 3017 h 1875225"/>
              <a:gd name="connsiteX2-147" fmla="*/ 6052319 w 6052319"/>
              <a:gd name="connsiteY2-148" fmla="*/ 1875225 h 1875225"/>
              <a:gd name="connsiteX3-149" fmla="*/ 18106 w 6052319"/>
              <a:gd name="connsiteY3-150" fmla="*/ 1872207 h 1875225"/>
              <a:gd name="connsiteX4-151" fmla="*/ 603821 w 6052319"/>
              <a:gd name="connsiteY4-152" fmla="*/ 966044 h 1875225"/>
              <a:gd name="connsiteX5-153" fmla="*/ 0 w 6052319"/>
              <a:gd name="connsiteY5-154" fmla="*/ 0 h 1875225"/>
              <a:gd name="connsiteX0-155" fmla="*/ 0 w 6052319"/>
              <a:gd name="connsiteY0-156" fmla="*/ 0 h 1875225"/>
              <a:gd name="connsiteX1-157" fmla="*/ 6052319 w 6052319"/>
              <a:gd name="connsiteY1-158" fmla="*/ 3017 h 1875225"/>
              <a:gd name="connsiteX2-159" fmla="*/ 6052319 w 6052319"/>
              <a:gd name="connsiteY2-160" fmla="*/ 1875225 h 1875225"/>
              <a:gd name="connsiteX3-161" fmla="*/ 18106 w 6052319"/>
              <a:gd name="connsiteY3-162" fmla="*/ 1872207 h 1875225"/>
              <a:gd name="connsiteX4-163" fmla="*/ 603821 w 6052319"/>
              <a:gd name="connsiteY4-164" fmla="*/ 966044 h 1875225"/>
              <a:gd name="connsiteX5-165" fmla="*/ 0 w 6052319"/>
              <a:gd name="connsiteY5-166" fmla="*/ 0 h 1875225"/>
              <a:gd name="connsiteX0-167" fmla="*/ 0 w 6777029"/>
              <a:gd name="connsiteY0-168" fmla="*/ 1847 h 1877072"/>
              <a:gd name="connsiteX1-169" fmla="*/ 6777029 w 6777029"/>
              <a:gd name="connsiteY1-170" fmla="*/ 0 h 1877072"/>
              <a:gd name="connsiteX2-171" fmla="*/ 6052319 w 6777029"/>
              <a:gd name="connsiteY2-172" fmla="*/ 1877072 h 1877072"/>
              <a:gd name="connsiteX3-173" fmla="*/ 18106 w 6777029"/>
              <a:gd name="connsiteY3-174" fmla="*/ 1874054 h 1877072"/>
              <a:gd name="connsiteX4-175" fmla="*/ 603821 w 6777029"/>
              <a:gd name="connsiteY4-176" fmla="*/ 967891 h 1877072"/>
              <a:gd name="connsiteX5-177" fmla="*/ 0 w 6777029"/>
              <a:gd name="connsiteY5-178" fmla="*/ 1847 h 1877072"/>
              <a:gd name="connsiteX0-179" fmla="*/ 0 w 6781893"/>
              <a:gd name="connsiteY0-180" fmla="*/ 1847 h 1881936"/>
              <a:gd name="connsiteX1-181" fmla="*/ 6777029 w 6781893"/>
              <a:gd name="connsiteY1-182" fmla="*/ 0 h 1881936"/>
              <a:gd name="connsiteX2-183" fmla="*/ 6781893 w 6781893"/>
              <a:gd name="connsiteY2-184" fmla="*/ 1881936 h 1881936"/>
              <a:gd name="connsiteX3-185" fmla="*/ 18106 w 6781893"/>
              <a:gd name="connsiteY3-186" fmla="*/ 1874054 h 1881936"/>
              <a:gd name="connsiteX4-187" fmla="*/ 603821 w 6781893"/>
              <a:gd name="connsiteY4-188" fmla="*/ 967891 h 1881936"/>
              <a:gd name="connsiteX5-189" fmla="*/ 0 w 6781893"/>
              <a:gd name="connsiteY5-190" fmla="*/ 1847 h 1881936"/>
              <a:gd name="connsiteX0-191" fmla="*/ 0 w 6781893"/>
              <a:gd name="connsiteY0-192" fmla="*/ 1847 h 1881936"/>
              <a:gd name="connsiteX1-193" fmla="*/ 6777029 w 6781893"/>
              <a:gd name="connsiteY1-194" fmla="*/ 0 h 1881936"/>
              <a:gd name="connsiteX2-195" fmla="*/ 6781893 w 6781893"/>
              <a:gd name="connsiteY2-196" fmla="*/ 1881936 h 1881936"/>
              <a:gd name="connsiteX3-197" fmla="*/ 43388 w 6781893"/>
              <a:gd name="connsiteY3-198" fmla="*/ 1874054 h 1881936"/>
              <a:gd name="connsiteX4-199" fmla="*/ 603821 w 6781893"/>
              <a:gd name="connsiteY4-200" fmla="*/ 967891 h 1881936"/>
              <a:gd name="connsiteX5-201" fmla="*/ 0 w 6781893"/>
              <a:gd name="connsiteY5-202" fmla="*/ 1847 h 1881936"/>
              <a:gd name="connsiteX0-203" fmla="*/ 0 w 6781893"/>
              <a:gd name="connsiteY0-204" fmla="*/ 1847 h 1881936"/>
              <a:gd name="connsiteX1-205" fmla="*/ 6777029 w 6781893"/>
              <a:gd name="connsiteY1-206" fmla="*/ 0 h 1881936"/>
              <a:gd name="connsiteX2-207" fmla="*/ 6781893 w 6781893"/>
              <a:gd name="connsiteY2-208" fmla="*/ 1881936 h 1881936"/>
              <a:gd name="connsiteX3-209" fmla="*/ 43388 w 6781893"/>
              <a:gd name="connsiteY3-210" fmla="*/ 1874054 h 1881936"/>
              <a:gd name="connsiteX4-211" fmla="*/ 603821 w 6781893"/>
              <a:gd name="connsiteY4-212" fmla="*/ 967891 h 1881936"/>
              <a:gd name="connsiteX5-213" fmla="*/ 0 w 6781893"/>
              <a:gd name="connsiteY5-214" fmla="*/ 1847 h 1881936"/>
              <a:gd name="connsiteX0-215" fmla="*/ 0 w 7456652"/>
              <a:gd name="connsiteY0-216" fmla="*/ 0 h 1880089"/>
              <a:gd name="connsiteX1-217" fmla="*/ 7456650 w 7456652"/>
              <a:gd name="connsiteY1-218" fmla="*/ 4331 h 1880089"/>
              <a:gd name="connsiteX2-219" fmla="*/ 6781893 w 7456652"/>
              <a:gd name="connsiteY2-220" fmla="*/ 1880089 h 1880089"/>
              <a:gd name="connsiteX3-221" fmla="*/ 43388 w 7456652"/>
              <a:gd name="connsiteY3-222" fmla="*/ 1872207 h 1880089"/>
              <a:gd name="connsiteX4-223" fmla="*/ 603821 w 7456652"/>
              <a:gd name="connsiteY4-224" fmla="*/ 966044 h 1880089"/>
              <a:gd name="connsiteX5-225" fmla="*/ 0 w 7456652"/>
              <a:gd name="connsiteY5-226" fmla="*/ 0 h 1880089"/>
              <a:gd name="connsiteX0-227" fmla="*/ 0 w 7456659"/>
              <a:gd name="connsiteY0-228" fmla="*/ 0 h 1886267"/>
              <a:gd name="connsiteX1-229" fmla="*/ 7456650 w 7456659"/>
              <a:gd name="connsiteY1-230" fmla="*/ 4331 h 1886267"/>
              <a:gd name="connsiteX2-231" fmla="*/ 7263807 w 7456659"/>
              <a:gd name="connsiteY2-232" fmla="*/ 1886267 h 1886267"/>
              <a:gd name="connsiteX3-233" fmla="*/ 43388 w 7456659"/>
              <a:gd name="connsiteY3-234" fmla="*/ 1872207 h 1886267"/>
              <a:gd name="connsiteX4-235" fmla="*/ 603821 w 7456659"/>
              <a:gd name="connsiteY4-236" fmla="*/ 966044 h 1886267"/>
              <a:gd name="connsiteX5-237" fmla="*/ 0 w 7456659"/>
              <a:gd name="connsiteY5-238" fmla="*/ 0 h 1886267"/>
              <a:gd name="connsiteX0-239" fmla="*/ 0 w 7263807"/>
              <a:gd name="connsiteY0-240" fmla="*/ 0 h 1886267"/>
              <a:gd name="connsiteX1-241" fmla="*/ 7252764 w 7263807"/>
              <a:gd name="connsiteY1-242" fmla="*/ 16688 h 1886267"/>
              <a:gd name="connsiteX2-243" fmla="*/ 7263807 w 7263807"/>
              <a:gd name="connsiteY2-244" fmla="*/ 1886267 h 1886267"/>
              <a:gd name="connsiteX3-245" fmla="*/ 43388 w 7263807"/>
              <a:gd name="connsiteY3-246" fmla="*/ 1872207 h 1886267"/>
              <a:gd name="connsiteX4-247" fmla="*/ 603821 w 7263807"/>
              <a:gd name="connsiteY4-248" fmla="*/ 966044 h 1886267"/>
              <a:gd name="connsiteX5-249" fmla="*/ 0 w 7263807"/>
              <a:gd name="connsiteY5-250" fmla="*/ 0 h 1886267"/>
              <a:gd name="connsiteX0-251" fmla="*/ 0 w 7263807"/>
              <a:gd name="connsiteY0-252" fmla="*/ 0 h 1886267"/>
              <a:gd name="connsiteX1-253" fmla="*/ 7252764 w 7263807"/>
              <a:gd name="connsiteY1-254" fmla="*/ 16688 h 1886267"/>
              <a:gd name="connsiteX2-255" fmla="*/ 7263807 w 7263807"/>
              <a:gd name="connsiteY2-256" fmla="*/ 1886267 h 1886267"/>
              <a:gd name="connsiteX3-257" fmla="*/ 66834 w 7263807"/>
              <a:gd name="connsiteY3-258" fmla="*/ 1872207 h 1886267"/>
              <a:gd name="connsiteX4-259" fmla="*/ 603821 w 7263807"/>
              <a:gd name="connsiteY4-260" fmla="*/ 966044 h 1886267"/>
              <a:gd name="connsiteX5-261" fmla="*/ 0 w 7263807"/>
              <a:gd name="connsiteY5-262" fmla="*/ 0 h 1886267"/>
              <a:gd name="connsiteX0-263" fmla="*/ 5556 w 7269363"/>
              <a:gd name="connsiteY0-264" fmla="*/ 0 h 1886267"/>
              <a:gd name="connsiteX1-265" fmla="*/ 7258320 w 7269363"/>
              <a:gd name="connsiteY1-266" fmla="*/ 16688 h 1886267"/>
              <a:gd name="connsiteX2-267" fmla="*/ 7269363 w 7269363"/>
              <a:gd name="connsiteY2-268" fmla="*/ 1886267 h 1886267"/>
              <a:gd name="connsiteX3-269" fmla="*/ 0 w 7269363"/>
              <a:gd name="connsiteY3-270" fmla="*/ 1876142 h 1886267"/>
              <a:gd name="connsiteX4-271" fmla="*/ 609377 w 7269363"/>
              <a:gd name="connsiteY4-272" fmla="*/ 966044 h 1886267"/>
              <a:gd name="connsiteX5-273" fmla="*/ 5556 w 7269363"/>
              <a:gd name="connsiteY5-274" fmla="*/ 0 h 1886267"/>
              <a:gd name="connsiteX0-275" fmla="*/ 5556 w 7269363"/>
              <a:gd name="connsiteY0-276" fmla="*/ 0 h 1886267"/>
              <a:gd name="connsiteX1-277" fmla="*/ 7258320 w 7269363"/>
              <a:gd name="connsiteY1-278" fmla="*/ 16688 h 1886267"/>
              <a:gd name="connsiteX2-279" fmla="*/ 7269363 w 7269363"/>
              <a:gd name="connsiteY2-280" fmla="*/ 1886267 h 1886267"/>
              <a:gd name="connsiteX3-281" fmla="*/ 0 w 7269363"/>
              <a:gd name="connsiteY3-282" fmla="*/ 1876142 h 1886267"/>
              <a:gd name="connsiteX4-283" fmla="*/ 571277 w 7269363"/>
              <a:gd name="connsiteY4-284" fmla="*/ 973915 h 1886267"/>
              <a:gd name="connsiteX5-285" fmla="*/ 5556 w 7269363"/>
              <a:gd name="connsiteY5-286" fmla="*/ 0 h 1886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7269363" h="1886267">
                <a:moveTo>
                  <a:pt x="5556" y="0"/>
                </a:moveTo>
                <a:lnTo>
                  <a:pt x="7258320" y="16688"/>
                </a:lnTo>
                <a:cubicBezTo>
                  <a:pt x="7259941" y="644000"/>
                  <a:pt x="7267742" y="1258955"/>
                  <a:pt x="7269363" y="1886267"/>
                </a:cubicBezTo>
                <a:lnTo>
                  <a:pt x="0" y="1876142"/>
                </a:lnTo>
                <a:cubicBezTo>
                  <a:pt x="411803" y="1636152"/>
                  <a:pt x="571483" y="1290344"/>
                  <a:pt x="571277" y="973915"/>
                </a:cubicBezTo>
                <a:cubicBezTo>
                  <a:pt x="571483" y="666274"/>
                  <a:pt x="512912" y="229377"/>
                  <a:pt x="55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66189" y="3828213"/>
            <a:ext cx="3969938" cy="23594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41180" y="2698712"/>
            <a:ext cx="4654118" cy="907379"/>
          </a:xfrm>
        </p:spPr>
        <p:txBody>
          <a:bodyPr anchor="ctr">
            <a:normAutofit/>
          </a:bodyPr>
          <a:lstStyle>
            <a:lvl1pPr algn="ctr">
              <a:defRPr sz="2250">
                <a:solidFill>
                  <a:schemeClr val="accent6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89DFA5F8-3355-465E-A68C-099EA57D8F58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847950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3062366"/>
            <a:ext cx="3868340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847950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3062366"/>
            <a:ext cx="3887391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89DFA5F8-3355-465E-A68C-099EA57D8F58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89DFA5F8-3355-465E-A68C-099EA57D8F58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657225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025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1132650"/>
            <a:ext cx="4627800" cy="40527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533849"/>
            <a:ext cx="3123900" cy="2858691"/>
          </a:xfrm>
        </p:spPr>
        <p:txBody>
          <a:bodyPr>
            <a:normAutofit/>
          </a:bodyPr>
          <a:lstStyle>
            <a:lvl1pPr marL="0" indent="0">
              <a:buNone/>
              <a:defRPr sz="1125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2023/8/29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368363" y="1091605"/>
            <a:ext cx="1146987" cy="4358879"/>
          </a:xfrm>
        </p:spPr>
        <p:txBody>
          <a:bodyPr vert="eaVert">
            <a:normAutofit/>
          </a:bodyPr>
          <a:lstStyle>
            <a:lvl1pPr>
              <a:defRPr sz="202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1091605"/>
            <a:ext cx="6659968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1246414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21201" y="3557403"/>
            <a:ext cx="4366931" cy="2595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2643707"/>
            <a:ext cx="7886700" cy="99417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20000"/>
              </a:lnSpc>
              <a:buNone/>
              <a:defRPr kumimoji="0" lang="zh-CN" altLang="en-US" sz="2475" b="0" i="0" u="none" strike="noStrike" kern="1200" cap="none" spc="0" normalizeH="0" baseline="0" noProof="1" dirty="0">
                <a:solidFill>
                  <a:schemeClr val="accent6"/>
                </a:solidFill>
                <a:uFillTx/>
                <a:latin typeface="Microsoft YaHei" panose="020B0503020204020204" charset="-122"/>
                <a:ea typeface="Microsoft YaHei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457200" y="1447800"/>
            <a:ext cx="8229600" cy="4800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457200" y="63246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2133600" y="6400800"/>
            <a:ext cx="5257800" cy="321311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18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ags" Target="../tags/tag3.xml"/><Relationship Id="rId27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/>
          </p:cNvSpPr>
          <p:nvPr>
            <p:ph type="title"/>
          </p:nvPr>
        </p:nvSpPr>
        <p:spPr>
          <a:xfrm>
            <a:off x="301625" y="876300"/>
            <a:ext cx="8540750" cy="762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 noRot="1"/>
          </p:cNvSpPr>
          <p:nvPr>
            <p:ph type="body" idx="1"/>
          </p:nvPr>
        </p:nvSpPr>
        <p:spPr>
          <a:xfrm>
            <a:off x="304800" y="1981200"/>
            <a:ext cx="8540750" cy="2260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21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1980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215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198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21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1980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0000"/>
        </a:buClr>
        <a:buSzPct val="80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Ø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9DFA5F8-3355-465E-A68C-099EA57D8F58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4D3036-D038-4ABE-9F0E-69061AA00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514350" rtl="0" eaLnBrk="1" latinLnBrk="0" hangingPunct="1">
        <a:lnSpc>
          <a:spcPct val="12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905" indent="-128270" algn="l" defTabSz="514350" rtl="0" eaLnBrk="1" latinLnBrk="0" hangingPunct="1">
        <a:lnSpc>
          <a:spcPct val="120000"/>
        </a:lnSpc>
        <a:spcBef>
          <a:spcPct val="113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indent="-128270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643255" indent="-128270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900430" indent="-128270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indent="-128270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1.emf"/><Relationship Id="rId2" Type="http://schemas.openxmlformats.org/officeDocument/2006/relationships/tags" Target="../tags/tag13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4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5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6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4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23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9.xml"/><Relationship Id="rId5" Type="http://schemas.openxmlformats.org/officeDocument/2006/relationships/image" Target="../media/image25.emf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0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1.xml"/><Relationship Id="rId5" Type="http://schemas.openxmlformats.org/officeDocument/2006/relationships/image" Target="../media/image27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2.xml"/><Relationship Id="rId5" Type="http://schemas.openxmlformats.org/officeDocument/2006/relationships/image" Target="../media/image28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3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4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5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6.xml"/><Relationship Id="rId5" Type="http://schemas.openxmlformats.org/officeDocument/2006/relationships/image" Target="../media/image29.emf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0.wmf"/><Relationship Id="rId2" Type="http://schemas.openxmlformats.org/officeDocument/2006/relationships/tags" Target="../tags/tag14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1.emf"/><Relationship Id="rId2" Type="http://schemas.openxmlformats.org/officeDocument/2006/relationships/tags" Target="../tags/tag14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2.emf"/><Relationship Id="rId2" Type="http://schemas.openxmlformats.org/officeDocument/2006/relationships/tags" Target="../tags/tag14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0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33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53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6.emf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4.xml"/><Relationship Id="rId5" Type="http://schemas.openxmlformats.org/officeDocument/2006/relationships/image" Target="../media/image36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7.wmf"/><Relationship Id="rId2" Type="http://schemas.openxmlformats.org/officeDocument/2006/relationships/tags" Target="../tags/tag15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6.xml"/><Relationship Id="rId5" Type="http://schemas.openxmlformats.org/officeDocument/2006/relationships/image" Target="../media/image38.jpe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7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Relationship Id="rId5" Type="http://schemas.openxmlformats.org/officeDocument/2006/relationships/image" Target="../media/image40.png"/><Relationship Id="rId4" Type="http://schemas.openxmlformats.org/officeDocument/2006/relationships/image" Target="file:///C:\Users\HUAXI\AppData\Local\Temp\wps\INetCache\d7d3376b32ac7a541c73d6c22a8d3be6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6.bin"/><Relationship Id="rId2" Type="http://schemas.openxmlformats.org/officeDocument/2006/relationships/tags" Target="../tags/tag159.xml"/><Relationship Id="rId1" Type="http://schemas.openxmlformats.org/officeDocument/2006/relationships/vmlDrawing" Target="../drawings/vmlDrawing10.vml"/><Relationship Id="rId6" Type="http://schemas.openxmlformats.org/officeDocument/2006/relationships/image" Target="file:///C:\Users\HUAXI\AppData\Local\Temp\wps\INetCache\d7d3376b32ac7a541c73d6c22a8d3be6" TargetMode="Externa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6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17.bin"/><Relationship Id="rId4" Type="http://schemas.openxmlformats.org/officeDocument/2006/relationships/image" Target="file:///C:\Users\HUAXI\AppData\Local\Temp\wps\INetCache\d7d3376b32ac7a541c73d6c22a8d3be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44.emf"/><Relationship Id="rId2" Type="http://schemas.openxmlformats.org/officeDocument/2006/relationships/tags" Target="../tags/tag16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HUAXI\AppData\Local\Temp\wps\INetCache\d7d3376b32ac7a541c73d6c22a8d3be6" TargetMode="Externa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6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124.xml"/><Relationship Id="rId7" Type="http://schemas.openxmlformats.org/officeDocument/2006/relationships/image" Target="../media/image8.png"/><Relationship Id="rId2" Type="http://schemas.openxmlformats.org/officeDocument/2006/relationships/tags" Target="../tags/tag1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HUAXI\AppData\Local\Temp\wps\INetCache\d7d3376b32ac7a541c73d6c22a8d3be6" TargetMode="Externa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64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HUAXI\AppData\Local\Temp\wps\INetCache\d7d3376b32ac7a541c73d6c22a8d3be6" TargetMode="Externa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6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6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6.xml"/><Relationship Id="rId7" Type="http://schemas.openxmlformats.org/officeDocument/2006/relationships/image" Target="../media/image12.png"/><Relationship Id="rId2" Type="http://schemas.openxmlformats.org/officeDocument/2006/relationships/tags" Target="../tags/tag12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eg"/><Relationship Id="rId11" Type="http://schemas.openxmlformats.org/officeDocument/2006/relationships/image" Target="../media/image11.wmf"/><Relationship Id="rId5" Type="http://schemas.openxmlformats.org/officeDocument/2006/relationships/notesSlide" Target="../notesSlides/notesSlide4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tags" Target="../tags/tag128.xml"/><Relationship Id="rId7" Type="http://schemas.openxmlformats.org/officeDocument/2006/relationships/oleObject" Target="../embeddings/oleObject4.bin"/><Relationship Id="rId2" Type="http://schemas.openxmlformats.org/officeDocument/2006/relationships/tags" Target="../tags/tag12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4.wmf"/><Relationship Id="rId4" Type="http://schemas.openxmlformats.org/officeDocument/2006/relationships/slideLayout" Target="../slideLayouts/slideLayout22.xml"/><Relationship Id="rId9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9.bin"/><Relationship Id="rId3" Type="http://schemas.openxmlformats.org/officeDocument/2006/relationships/tags" Target="../tags/tag130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7.emf"/><Relationship Id="rId2" Type="http://schemas.openxmlformats.org/officeDocument/2006/relationships/tags" Target="../tags/tag12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11" Type="http://schemas.openxmlformats.org/officeDocument/2006/relationships/oleObject" Target="../embeddings/oleObject8.bin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6.wmf"/><Relationship Id="rId4" Type="http://schemas.openxmlformats.org/officeDocument/2006/relationships/slideLayout" Target="../slideLayouts/slideLayout22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Relationship Id="rId5" Type="http://schemas.openxmlformats.org/officeDocument/2006/relationships/image" Target="../media/image19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2.xml"/><Relationship Id="rId5" Type="http://schemas.openxmlformats.org/officeDocument/2006/relationships/image" Target="../media/image20.em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28650" y="2108198"/>
            <a:ext cx="5829300" cy="708439"/>
          </a:xfrm>
        </p:spPr>
        <p:txBody>
          <a:bodyPr>
            <a:noAutofit/>
          </a:bodyPr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u="none" strike="noStrike" baseline="0">
                <a:solidFill>
                  <a:schemeClr val="accent1">
                    <a:lumMod val="75000"/>
                  </a:schemeClr>
                </a:solidFill>
                <a:uLnTx/>
                <a:uFillTx/>
              </a:rPr>
              <a:t>图形与动画</a:t>
            </a:r>
            <a:r>
              <a:rPr lang="en-US" altLang="zh-CN" sz="4800" u="none" strike="noStrike" baseline="0">
                <a:solidFill>
                  <a:schemeClr val="accent1">
                    <a:lumMod val="75000"/>
                  </a:schemeClr>
                </a:solidFill>
                <a:uLnTx/>
                <a:uFillTx/>
              </a:rPr>
              <a:t>1</a:t>
            </a: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28650" y="3071796"/>
            <a:ext cx="5829300" cy="570602"/>
          </a:xfrm>
        </p:spPr>
        <p:txBody>
          <a:bodyPr>
            <a:noAutofit/>
          </a:bodyPr>
          <a:lstStyle/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700" dirty="0">
                <a:solidFill>
                  <a:schemeClr val="accent6">
                    <a:lumMod val="75000"/>
                  </a:schemeClr>
                </a:solidFill>
              </a:rPr>
              <a:t>何明耘 </a:t>
            </a:r>
          </a:p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700" dirty="0">
                <a:solidFill>
                  <a:schemeClr val="accent6">
                    <a:lumMod val="75000"/>
                  </a:schemeClr>
                </a:solidFill>
              </a:rPr>
              <a:t>电子科技大学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124206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建模与渲染的关系</a:t>
            </a:r>
          </a:p>
          <a:p>
            <a:pPr marL="821055" lvl="1" indent="-363855" algn="l" defTabSz="914400">
              <a:lnSpc>
                <a:spcPct val="80000"/>
              </a:lnSpc>
              <a:buNone/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建模、动画、渲染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二、固定管线流程</a:t>
            </a:r>
          </a:p>
        </p:txBody>
      </p:sp>
      <p:graphicFrame>
        <p:nvGraphicFramePr>
          <p:cNvPr id="2" name="对象 -2147482612"/>
          <p:cNvGraphicFramePr>
            <a:graphicFrameLocks noChangeAspect="1"/>
          </p:cNvGraphicFramePr>
          <p:nvPr/>
        </p:nvGraphicFramePr>
        <p:xfrm>
          <a:off x="1835785" y="2637155"/>
          <a:ext cx="6078220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6" imgW="2769235" imgH="586105" progId="Visio.Drawing.15">
                  <p:embed/>
                </p:oleObj>
              </mc:Choice>
              <mc:Fallback>
                <p:oleObj r:id="rId6" imgW="2769235" imgH="58610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785" y="2637155"/>
                        <a:ext cx="6078220" cy="1280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A055D0B-DDDC-4EC9-B579-F5796453C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0" y="4444999"/>
            <a:ext cx="8079581" cy="1857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443674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模型表达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规则形体模型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可以用欧氏几何进行描述，如多面体、二次曲面、雕塑曲面体等，统称为几何模型。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由几何信息和拓扑结构两部分组成。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通常可以分为线框模型(Wire-frame Model )、表面模型(Surface Model )和实体模型(Solid Model )三种表达形式。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非规则形体模型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不能用欧氏几何进行描述，如山水、草木、云烟等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需通过有别于构造几何模型的方法进行表达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二、固定管线流程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579374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模型表达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线框模型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由一系列空间直线、圆弧和点组合而成，用来描述产品轮廓外形。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其数据结构简单，模型数据量小及易处理。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局限性</a:t>
            </a:r>
            <a:r>
              <a:rPr lang="en-US" altLang="zh-CN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: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多义性，易混淆。难以区分可见边与不可见边，从而不能进行消隐处理。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不能自动给出立体的阴影色调效果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不能反应模型的几何特性和物理性质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表面模型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用顶点表、边表和面表来描述模型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表面模型又分为平面模型和曲面模型。前者以多边形网格为基础，后者以参数曲面块(patch)为基础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局限性：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只能表示物体的表面边界，而不能表现出真实实体的属性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二、固定管线流程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612965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模型表达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表面模型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构件方法</a:t>
            </a:r>
            <a:r>
              <a:rPr lang="en-US" altLang="zh-CN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: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①基本面：通过由一条曲线轨迹的扫描操作得到。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②旋转面：对一个剖面绕某一轴进行旋转即可生成旋转面。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③分析法表面用X 、Y 、Z 的数学公式可建立分析法表面，再根据数学方法计算出轮廓，即可自动产生表面。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雕塑曲面：也叫自由曲面，用显示经纬样条曲线的方法在三维空间中显示它们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实体模型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实体模型的构造通常使用体素（即原始的基本实体），经集合论中的交、并、差运算构成复杂形体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优点：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①完整地定义了立体图形，能区分内部和外部。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②能进行消隐和干涉校验。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③能提供清晰的剖面图。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④能准确计算质量特性和有限元网格。</a:t>
            </a:r>
          </a:p>
          <a:p>
            <a:pPr lvl="3" algn="l" defTabSz="914400">
              <a:lnSpc>
                <a:spcPct val="80000"/>
              </a:lnSpc>
            </a:pPr>
            <a:r>
              <a:rPr lang="zh-CN" altLang="en-US" sz="17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⑤可以精细控制颜色选择和色调浓淡控制。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二、固定管线流程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204851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模型表达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管线支持绘制的基本模型</a:t>
            </a:r>
          </a:p>
          <a:p>
            <a:pPr lvl="1" algn="l" defTabSz="914400">
              <a:lnSpc>
                <a:spcPct val="80000"/>
              </a:lnSpc>
            </a:pP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80000"/>
              </a:lnSpc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二、固定管线流程</a:t>
            </a:r>
          </a:p>
        </p:txBody>
      </p:sp>
      <p:pic>
        <p:nvPicPr>
          <p:cNvPr id="2" name="图片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"/>
          <a:stretch>
            <a:fillRect/>
          </a:stretch>
        </p:blipFill>
        <p:spPr>
          <a:xfrm>
            <a:off x="5155565" y="2162175"/>
            <a:ext cx="3610610" cy="428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7"/>
          <a:stretch>
            <a:fillRect/>
          </a:stretch>
        </p:blipFill>
        <p:spPr>
          <a:xfrm>
            <a:off x="323215" y="2564765"/>
            <a:ext cx="4757420" cy="268795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237109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管线架构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顶点处理（坐标变换、计算颜色值）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裁剪和图元组装（裁剪体定义、裁剪和组装图元）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光栅化（根据拓扑关系最终关联相关像素形成片元）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片元处理（遮挡问题、纹理映射）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二、固定管线流程</a:t>
            </a:r>
          </a:p>
        </p:txBody>
      </p:sp>
      <p:pic>
        <p:nvPicPr>
          <p:cNvPr id="2" name="图片 -21474826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0340" y="4941570"/>
            <a:ext cx="9491980" cy="6711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455612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固定管线架构的优缺点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优点：结构简单，处理速度快。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缺点：不利于扩展，对于不同的光照效果实现不能进行有效的硬件加速支持。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可编程管线的概念</a:t>
            </a: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lvl="1" algn="l" defTabSz="914400">
              <a:lnSpc>
                <a:spcPct val="80000"/>
              </a:lnSpc>
            </a:pPr>
            <a:r>
              <a:rPr lang="zh-CN" altLang="en-US" sz="245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管线结构变化，新增顶点处理器和片元处理器支持可编程的动态模式。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顶点着色器可以编程，在每个顶点流经管线时按照定制的方式改变其位置或颜色。因此，可以实现各种光材料模型或创建新的投影类型。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片元着色器则允许以新的方式使用纹理，并在每个片元的基础上实现管线的其他部分，如基于像素的照明等。</a:t>
            </a: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三、可编程管线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1006D6-8CD7-4204-A72D-AFFEDE32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93" y="1916832"/>
            <a:ext cx="7489813" cy="4248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E54B13-A4F3-45B9-9C65-128AA9E86BF1}"/>
              </a:ext>
            </a:extLst>
          </p:cNvPr>
          <p:cNvSpPr txBox="1">
            <a:spLocks noRot="1"/>
          </p:cNvSpPr>
          <p:nvPr/>
        </p:nvSpPr>
        <p:spPr>
          <a:xfrm>
            <a:off x="251520" y="692696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51435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914400"/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三、可编程管线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816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447992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着色器应用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vertex shader（顶点处理）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fragment shader（片元处理）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JavaScript中应用流程</a:t>
            </a: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lvl="1" algn="l" defTabSz="914400">
              <a:lnSpc>
                <a:spcPct val="80000"/>
              </a:lnSpc>
            </a:pPr>
            <a:r>
              <a:rPr lang="zh-CN" altLang="en-US" sz="245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初始化：初始化</a:t>
            </a:r>
            <a:r>
              <a:rPr lang="zh-CN" altLang="en-US" sz="2450" spc="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WebGL</a:t>
            </a:r>
            <a:r>
              <a:rPr lang="zh-CN" altLang="en-US" sz="245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上下文环境。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创建数组：创建用于保存几何图形的数据。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spc="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缓存对象</a:t>
            </a:r>
            <a:r>
              <a:rPr lang="zh-CN" altLang="en-US" sz="245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：将数组作为参数传递来创建缓存对象（顶点和索引）。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spc="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着色器</a:t>
            </a:r>
            <a:r>
              <a:rPr lang="zh-CN" altLang="en-US" sz="245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：创建、编译和链接着色器。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属性：创建属性，启用属性并将其与缓存对象关联起来。</a:t>
            </a:r>
          </a:p>
          <a:p>
            <a:pPr marL="457200" lvl="1" indent="0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三、可编程管线</a:t>
            </a:r>
          </a:p>
        </p:txBody>
      </p:sp>
      <p:pic>
        <p:nvPicPr>
          <p:cNvPr id="31" name="image12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7990" y="621030"/>
            <a:ext cx="3397885" cy="2326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81216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en-US" altLang="zh-CN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shader</a:t>
            </a: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执行流程</a:t>
            </a:r>
          </a:p>
          <a:p>
            <a:pPr marL="457200" lvl="1" indent="0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三、可编程管线</a:t>
            </a:r>
          </a:p>
        </p:txBody>
      </p:sp>
      <p:pic>
        <p:nvPicPr>
          <p:cNvPr id="35" name="image13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1685" y="1988820"/>
            <a:ext cx="6173470" cy="4756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5C3E0-5E45-4FC0-90AA-179B1D46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564904"/>
            <a:ext cx="7886700" cy="994172"/>
          </a:xfrm>
        </p:spPr>
        <p:txBody>
          <a:bodyPr/>
          <a:lstStyle/>
          <a:p>
            <a:r>
              <a:rPr lang="zh-CN" altLang="en-US" dirty="0"/>
              <a:t>第二章  图形处理管线</a:t>
            </a:r>
          </a:p>
        </p:txBody>
      </p:sp>
    </p:spTree>
    <p:extLst>
      <p:ext uri="{BB962C8B-B14F-4D97-AF65-F5344CB8AC3E}">
        <p14:creationId xmlns:p14="http://schemas.microsoft.com/office/powerpoint/2010/main" val="367916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231775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流程中固化的部分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光栅化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剔除和裁剪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片元处理（①深度②色彩缓存混合③抖动）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帧缓存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三、可编程管线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433895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着色器程序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创建程序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var vertexShader = gl.createShader( gl.VERTEX_SHADER ); 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gl.shaderSource( vertexShader, vertexShaderSource ); 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gl.compileShader( vertexShader );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链接程序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var prog = gl.createProgram(); 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gl.attachShader( prog, vertexShader ); 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gl.attachShader( prog, fragmentShader ); 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gl.linkProgram( prog );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三、可编程管线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355473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管线中的数据流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了解JavaScript如何将数据放置于管线中，以及管线中数据的传递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对于</a:t>
            </a:r>
            <a:r>
              <a:rPr lang="zh-CN" altLang="en-US" sz="210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属性变量</a:t>
            </a: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，它将指定一个数组值，即每个顶点一个。对于</a:t>
            </a:r>
            <a:r>
              <a:rPr lang="zh-CN" altLang="en-US" sz="210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uniform变量</a:t>
            </a: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，则只指定一个值。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顶点着色器的输出必须包括顶点坐标(由gl_Position表示)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顶点着色器和片元着色器中都声明了一个varying变量，数据在之间传递（顶点属性</a:t>
            </a:r>
            <a:r>
              <a:rPr lang="en-US" altLang="zh-CN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-</a:t>
            </a: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像素属性）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片元着色器的输出必须包含像素指定颜色值（gl_FragColor）。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三、可编程管线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118808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管线中的数据流</a:t>
            </a:r>
          </a:p>
          <a:p>
            <a:pPr lvl="1" algn="l" defTabSz="914400">
              <a:lnSpc>
                <a:spcPct val="80000"/>
              </a:lnSpc>
            </a:pP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三、可编程管线</a:t>
            </a:r>
          </a:p>
        </p:txBody>
      </p:sp>
      <p:pic>
        <p:nvPicPr>
          <p:cNvPr id="2" name="图片 -21474826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665" y="1185545"/>
            <a:ext cx="4011930" cy="56724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285496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GPU有自己独立的存储空间需求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根据不同的功能需求，分别定义不同的存储区域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帧缓存（frame buffer）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深度缓存（depth buffer，也有称z-buffer）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模板缓存（stencil buffer）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积累缓存（accumulate buffer）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思考？</a:t>
            </a:r>
            <a:r>
              <a:rPr lang="en-US" altLang="zh-CN" sz="245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buffer</a:t>
            </a:r>
            <a:r>
              <a:rPr lang="zh-CN" altLang="en-US" sz="2450" spc="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的处理在管线中的哪个阶段？？</a:t>
            </a: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1331595" y="1988820"/>
          <a:ext cx="6554470" cy="391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6" imgW="5391150" imgH="2819400" progId="Paint.Picture">
                  <p:embed/>
                </p:oleObj>
              </mc:Choice>
              <mc:Fallback>
                <p:oleObj r:id="rId6" imgW="5391150" imgH="2819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1595" y="1988820"/>
                        <a:ext cx="6554470" cy="391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322898" y="1052513"/>
            <a:ext cx="8081962" cy="352298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帧缓存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以结构化的方式存储每个像素的颜色值来表示最终绘制的结果图像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早期的计算机系统，预先保留一个大块连续的内存，这段内存就称为帧缓存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现在，显存中可能同时操作着数百个绘制的结果图像，而术语“framebuffer”已经非正式地用于描述表示结果图像的任何存储块。</a:t>
            </a:r>
          </a:p>
          <a:p>
            <a:pPr lvl="1" algn="l" defTabSz="914400">
              <a:lnSpc>
                <a:spcPct val="80000"/>
              </a:lnSpc>
            </a:pP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graphicFrame>
        <p:nvGraphicFramePr>
          <p:cNvPr id="2" name="对象 -2147482609"/>
          <p:cNvGraphicFramePr>
            <a:graphicFrameLocks noChangeAspect="1"/>
          </p:cNvGraphicFramePr>
          <p:nvPr/>
        </p:nvGraphicFramePr>
        <p:xfrm>
          <a:off x="4283710" y="3429000"/>
          <a:ext cx="4744085" cy="333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6" imgW="2833370" imgH="2099310" progId="Visio.Drawing.15">
                  <p:embed/>
                </p:oleObj>
              </mc:Choice>
              <mc:Fallback>
                <p:oleObj r:id="rId6" imgW="2833370" imgH="209931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3710" y="3429000"/>
                        <a:ext cx="4744085" cy="33356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322898" y="1052513"/>
            <a:ext cx="8081962" cy="322135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帧缓存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buffer存储空间对应屏幕像素栅格，屏幕中的每个像素存储在一个单元格中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n和m的值与显示的屏幕空间分辨率匹配，深度(k的值)可以超过几百位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可以用64位用于前、后彩色缓存，24位或32位用于深度缓存，</a:t>
            </a:r>
            <a:r>
              <a:rPr lang="en-US" altLang="zh-CN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...</a:t>
            </a: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。</a:t>
            </a:r>
          </a:p>
          <a:p>
            <a:pPr lvl="1" algn="l" defTabSz="914400">
              <a:lnSpc>
                <a:spcPct val="80000"/>
              </a:lnSpc>
            </a:pP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graphicFrame>
        <p:nvGraphicFramePr>
          <p:cNvPr id="2" name="对象 -2147482608"/>
          <p:cNvGraphicFramePr>
            <a:graphicFrameLocks noChangeAspect="1"/>
          </p:cNvGraphicFramePr>
          <p:nvPr/>
        </p:nvGraphicFramePr>
        <p:xfrm>
          <a:off x="3635375" y="3501390"/>
          <a:ext cx="4429125" cy="2976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6" imgW="2028190" imgH="1365250" progId="Visio.Drawing.15">
                  <p:embed/>
                </p:oleObj>
              </mc:Choice>
              <mc:Fallback>
                <p:oleObj r:id="rId6" imgW="2028190" imgH="136525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375" y="3501390"/>
                        <a:ext cx="4429125" cy="29768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322898" y="1052513"/>
            <a:ext cx="8081962" cy="186626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深度缓存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隐藏面消除(或可见面确定)是为了发现绘制片元中的像素是否被遮挡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可见面判别问题？（物空间和像空间）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sp>
        <p:nvSpPr>
          <p:cNvPr id="83973" name="直接连接符 83972"/>
          <p:cNvSpPr/>
          <p:nvPr/>
        </p:nvSpPr>
        <p:spPr>
          <a:xfrm flipV="1">
            <a:off x="3492500" y="4962525"/>
            <a:ext cx="3886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83975" name="任意多边形 83974"/>
          <p:cNvSpPr/>
          <p:nvPr/>
        </p:nvSpPr>
        <p:spPr>
          <a:xfrm rot="-7012196" flipV="1">
            <a:off x="6553200" y="2457450"/>
            <a:ext cx="1512888" cy="865188"/>
          </a:xfrm>
          <a:custGeom>
            <a:avLst/>
            <a:gdLst/>
            <a:ahLst/>
            <a:cxnLst/>
            <a:rect l="0" t="0" r="0" b="0"/>
            <a:pathLst>
              <a:path w="953" h="544">
                <a:moveTo>
                  <a:pt x="318" y="0"/>
                </a:moveTo>
                <a:lnTo>
                  <a:pt x="0" y="136"/>
                </a:lnTo>
                <a:lnTo>
                  <a:pt x="227" y="453"/>
                </a:lnTo>
                <a:lnTo>
                  <a:pt x="907" y="544"/>
                </a:lnTo>
                <a:lnTo>
                  <a:pt x="953" y="90"/>
                </a:lnTo>
                <a:lnTo>
                  <a:pt x="318" y="0"/>
                </a:lnTo>
                <a:close/>
              </a:path>
            </a:pathLst>
          </a:custGeom>
          <a:solidFill>
            <a:srgbClr val="FF99CC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6" name="直接连接符 83975"/>
          <p:cNvSpPr/>
          <p:nvPr/>
        </p:nvSpPr>
        <p:spPr>
          <a:xfrm flipV="1">
            <a:off x="4406900" y="2524125"/>
            <a:ext cx="0" cy="3276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83977" name="直接连接符 83976"/>
          <p:cNvSpPr/>
          <p:nvPr/>
        </p:nvSpPr>
        <p:spPr>
          <a:xfrm flipV="1">
            <a:off x="3200400" y="3916363"/>
            <a:ext cx="2057400" cy="2590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miter/>
            <a:headEnd type="triangle" w="med" len="med"/>
            <a:tailEnd type="none" w="med" len="med"/>
          </a:ln>
        </p:spPr>
      </p:sp>
      <p:sp>
        <p:nvSpPr>
          <p:cNvPr id="83978" name="文本框 83977"/>
          <p:cNvSpPr txBox="1"/>
          <p:nvPr/>
        </p:nvSpPr>
        <p:spPr>
          <a:xfrm>
            <a:off x="7162800" y="4983163"/>
            <a:ext cx="5064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83979" name="文本框 83978"/>
          <p:cNvSpPr txBox="1"/>
          <p:nvPr/>
        </p:nvSpPr>
        <p:spPr>
          <a:xfrm>
            <a:off x="3581400" y="6049963"/>
            <a:ext cx="609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err="1">
                <a:latin typeface="Times New Roman" panose="02020603050405020304" pitchFamily="18" charset="0"/>
              </a:rPr>
              <a:t>Z</a:t>
            </a:r>
            <a:r>
              <a:rPr lang="en-US" altLang="zh-CN" sz="2400" b="1" baseline="-25000" err="1">
                <a:latin typeface="Times New Roman" panose="02020603050405020304" pitchFamily="18" charset="0"/>
              </a:rPr>
              <a:t>v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83980" name="文本框 83979"/>
          <p:cNvSpPr txBox="1"/>
          <p:nvPr/>
        </p:nvSpPr>
        <p:spPr>
          <a:xfrm>
            <a:off x="3779838" y="2514600"/>
            <a:ext cx="5064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b="1" err="1">
                <a:latin typeface="Times New Roman" panose="02020603050405020304" pitchFamily="18" charset="0"/>
              </a:rPr>
              <a:t>Y</a:t>
            </a:r>
            <a:r>
              <a:rPr lang="en-US" altLang="zh-CN" sz="2400" b="1" baseline="-25000" err="1">
                <a:latin typeface="Times New Roman" panose="02020603050405020304" pitchFamily="18" charset="0"/>
              </a:rPr>
              <a:t>v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83981" name="文本框 83980"/>
          <p:cNvSpPr txBox="1"/>
          <p:nvPr/>
        </p:nvSpPr>
        <p:spPr>
          <a:xfrm>
            <a:off x="4787900" y="5694363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观察方向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83982" name="直接连接符 83981"/>
          <p:cNvSpPr/>
          <p:nvPr/>
        </p:nvSpPr>
        <p:spPr>
          <a:xfrm flipV="1">
            <a:off x="4500563" y="5302250"/>
            <a:ext cx="649287" cy="83820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83983" name="文本框 83982"/>
          <p:cNvSpPr txBox="1"/>
          <p:nvPr/>
        </p:nvSpPr>
        <p:spPr>
          <a:xfrm>
            <a:off x="5580063" y="4510088"/>
            <a:ext cx="768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</a:rPr>
              <a:t>(x,y)</a:t>
            </a:r>
          </a:p>
        </p:txBody>
      </p:sp>
      <p:sp>
        <p:nvSpPr>
          <p:cNvPr id="83984" name="任意多边形 83983"/>
          <p:cNvSpPr/>
          <p:nvPr/>
        </p:nvSpPr>
        <p:spPr>
          <a:xfrm>
            <a:off x="5580063" y="3644900"/>
            <a:ext cx="1223962" cy="936625"/>
          </a:xfrm>
          <a:custGeom>
            <a:avLst/>
            <a:gdLst/>
            <a:ahLst/>
            <a:cxnLst/>
            <a:rect l="0" t="0" r="0" b="0"/>
            <a:pathLst>
              <a:path w="771" h="590">
                <a:moveTo>
                  <a:pt x="0" y="0"/>
                </a:moveTo>
                <a:lnTo>
                  <a:pt x="45" y="499"/>
                </a:lnTo>
                <a:lnTo>
                  <a:pt x="544" y="590"/>
                </a:lnTo>
                <a:lnTo>
                  <a:pt x="771" y="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85" name="任意多边形 83984"/>
          <p:cNvSpPr/>
          <p:nvPr/>
        </p:nvSpPr>
        <p:spPr>
          <a:xfrm>
            <a:off x="6227763" y="3068638"/>
            <a:ext cx="865187" cy="649287"/>
          </a:xfrm>
          <a:custGeom>
            <a:avLst/>
            <a:gdLst/>
            <a:ahLst/>
            <a:cxnLst/>
            <a:rect l="0" t="0" r="0" b="0"/>
            <a:pathLst>
              <a:path w="545" h="409">
                <a:moveTo>
                  <a:pt x="0" y="0"/>
                </a:moveTo>
                <a:lnTo>
                  <a:pt x="0" y="409"/>
                </a:lnTo>
                <a:lnTo>
                  <a:pt x="409" y="409"/>
                </a:lnTo>
                <a:lnTo>
                  <a:pt x="545" y="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86" name="直接连接符 83985"/>
          <p:cNvSpPr/>
          <p:nvPr/>
        </p:nvSpPr>
        <p:spPr>
          <a:xfrm flipV="1">
            <a:off x="5437188" y="4078288"/>
            <a:ext cx="503237" cy="647700"/>
          </a:xfrm>
          <a:prstGeom prst="line">
            <a:avLst/>
          </a:prstGeom>
          <a:ln w="571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3987" name="直接连接符 83986"/>
          <p:cNvSpPr/>
          <p:nvPr/>
        </p:nvSpPr>
        <p:spPr>
          <a:xfrm flipV="1">
            <a:off x="6156325" y="3286125"/>
            <a:ext cx="360363" cy="503238"/>
          </a:xfrm>
          <a:prstGeom prst="line">
            <a:avLst/>
          </a:prstGeom>
          <a:ln w="571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3988" name="直接连接符 83987"/>
          <p:cNvSpPr/>
          <p:nvPr/>
        </p:nvSpPr>
        <p:spPr>
          <a:xfrm flipV="1">
            <a:off x="6661150" y="2493963"/>
            <a:ext cx="503238" cy="647700"/>
          </a:xfrm>
          <a:prstGeom prst="line">
            <a:avLst/>
          </a:prstGeom>
          <a:ln w="571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3989" name="直接连接符 83988"/>
          <p:cNvSpPr/>
          <p:nvPr/>
        </p:nvSpPr>
        <p:spPr>
          <a:xfrm flipV="1">
            <a:off x="7380288" y="1828800"/>
            <a:ext cx="315912" cy="447675"/>
          </a:xfrm>
          <a:prstGeom prst="line">
            <a:avLst/>
          </a:prstGeom>
          <a:ln w="571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3990" name="文本框 83989"/>
          <p:cNvSpPr txBox="1"/>
          <p:nvPr/>
        </p:nvSpPr>
        <p:spPr>
          <a:xfrm>
            <a:off x="6705600" y="4038600"/>
            <a:ext cx="4048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</a:rPr>
              <a:t>s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3991" name="文本框 83990"/>
          <p:cNvSpPr txBox="1"/>
          <p:nvPr/>
        </p:nvSpPr>
        <p:spPr>
          <a:xfrm>
            <a:off x="7380288" y="3502025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</a:rPr>
              <a:t>s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83992" name="文本框 83991"/>
          <p:cNvSpPr txBox="1"/>
          <p:nvPr/>
        </p:nvSpPr>
        <p:spPr>
          <a:xfrm>
            <a:off x="7812088" y="2636838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</a:rPr>
              <a:t>s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322898" y="1052513"/>
            <a:ext cx="8081962" cy="284543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深度缓存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深度测试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将表面对应像素的深度值与当前深度缓存中的值进行比较，如果大于等于深度缓存中的值，则深度测试不通过，不能绘制;若小于则更新该像素对应的深度值和颜色值</a:t>
            </a:r>
          </a:p>
          <a:p>
            <a:pPr lvl="1" algn="l" defTabSz="914400">
              <a:lnSpc>
                <a:spcPct val="80000"/>
              </a:lnSpc>
            </a:pP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71550" y="3573145"/>
            <a:ext cx="7696200" cy="2724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Z-Fighting</a:t>
            </a:r>
            <a:r>
              <a:rPr lang="zh-CN" altLang="en-US" dirty="0"/>
              <a:t>问题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04" y="2539093"/>
            <a:ext cx="2072881" cy="14173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79" y="2539093"/>
            <a:ext cx="3812722" cy="2143610"/>
          </a:xfrm>
          <a:prstGeom prst="rect">
            <a:avLst/>
          </a:prstGeom>
        </p:spPr>
      </p:pic>
      <p:sp>
        <p:nvSpPr>
          <p:cNvPr id="13315" name="Rectangle 3"/>
          <p:cNvSpPr>
            <a:spLocks noGrp="1" noRot="1"/>
          </p:cNvSpPr>
          <p:nvPr/>
        </p:nvSpPr>
        <p:spPr>
          <a:xfrm>
            <a:off x="250825" y="189548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01625" y="909638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一、GPU与CPU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2"/>
            </p:custDataLst>
          </p:nvPr>
        </p:nvSpPr>
        <p:spPr>
          <a:xfrm>
            <a:off x="323850" y="1989138"/>
            <a:ext cx="8458200" cy="69405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GPU和CPU处理数据时的关系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210" y="3068955"/>
            <a:ext cx="5384165" cy="2580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322898" y="1052513"/>
            <a:ext cx="8081962" cy="254381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模板缓存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模板测试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当片元着色器处理完一个片元之后，模板测试会开始执行，不通过检测的片元将会被丢弃，只有被保留的片元才会进入下一阶段的测试。</a:t>
            </a:r>
          </a:p>
          <a:p>
            <a:pPr lvl="1" algn="l" defTabSz="914400">
              <a:lnSpc>
                <a:spcPct val="80000"/>
              </a:lnSpc>
            </a:pP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305" y="4004945"/>
            <a:ext cx="7470140" cy="26308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322898" y="1052513"/>
            <a:ext cx="8081962" cy="337185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模板缓存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模板测试的应用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·启用模板缓存的写入。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·渲染物体，更新模板缓存的内容。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·禁用模板缓存的写入。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·渲染（其它）物体，根据模板缓存的内容丢弃特定的片元。</a:t>
            </a:r>
          </a:p>
          <a:p>
            <a:pPr lvl="1" algn="l" defTabSz="914400">
              <a:lnSpc>
                <a:spcPct val="80000"/>
              </a:lnSpc>
            </a:pP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1475105" y="2421255"/>
          <a:ext cx="5834380" cy="353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6" imgW="5829300" imgH="3533775" progId="Paint.Picture">
                  <p:embed/>
                </p:oleObj>
              </mc:Choice>
              <mc:Fallback>
                <p:oleObj r:id="rId6" imgW="5829300" imgH="35337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5105" y="2421255"/>
                        <a:ext cx="5834380" cy="353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5224780" y="1052830"/>
            <a:ext cx="3891280" cy="231775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抽象缓存对象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顶点缓存对象（VBO）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像素缓存对象（PBO）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帧缓存对象（FBO）</a:t>
            </a:r>
          </a:p>
          <a:p>
            <a:pPr lvl="1" algn="l" defTabSz="914400">
              <a:lnSpc>
                <a:spcPct val="80000"/>
              </a:lnSpc>
            </a:pP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762000" y="6096000"/>
            <a:ext cx="731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663575" y="4616450"/>
            <a:ext cx="1355725" cy="7302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ea typeface="SimSun" panose="02010600030101010101" pitchFamily="2" charset="-122"/>
              </a:rPr>
              <a:t>Display</a:t>
            </a:r>
          </a:p>
          <a:p>
            <a:pPr algn="ctr"/>
            <a:r>
              <a:rPr lang="en-US" altLang="zh-CN" sz="2000">
                <a:ea typeface="SimSun" panose="02010600030101010101" pitchFamily="2" charset="-122"/>
              </a:rPr>
              <a:t>Processor</a:t>
            </a:r>
          </a:p>
        </p:txBody>
      </p:sp>
      <p:grpSp>
        <p:nvGrpSpPr>
          <p:cNvPr id="34823" name="Group 7"/>
          <p:cNvGrpSpPr/>
          <p:nvPr/>
        </p:nvGrpSpPr>
        <p:grpSpPr bwMode="auto">
          <a:xfrm>
            <a:off x="2909888" y="4213225"/>
            <a:ext cx="1593850" cy="1758950"/>
            <a:chOff x="2533" y="2467"/>
            <a:chExt cx="1004" cy="1108"/>
          </a:xfrm>
        </p:grpSpPr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2535" y="2923"/>
              <a:ext cx="1001" cy="65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>
                  <a:ea typeface="SimSun" panose="02010600030101010101" pitchFamily="2" charset="-122"/>
                </a:rPr>
                <a:t>Display</a:t>
              </a:r>
            </a:p>
            <a:p>
              <a:pPr algn="ctr"/>
              <a:r>
                <a:rPr lang="en-US" altLang="zh-CN" sz="2000">
                  <a:ea typeface="SimSun" panose="02010600030101010101" pitchFamily="2" charset="-122"/>
                </a:rPr>
                <a:t>Processor</a:t>
              </a:r>
            </a:p>
            <a:p>
              <a:pPr algn="ctr"/>
              <a:r>
                <a:rPr lang="en-US" altLang="zh-CN" sz="2000">
                  <a:ea typeface="SimSun" panose="02010600030101010101" pitchFamily="2" charset="-122"/>
                </a:rPr>
                <a:t>Memory</a:t>
              </a:r>
            </a:p>
          </p:txBody>
        </p:sp>
        <p:sp>
          <p:nvSpPr>
            <p:cNvPr id="34825" name="Text Box 9"/>
            <p:cNvSpPr txBox="1">
              <a:spLocks noChangeArrowheads="1"/>
            </p:cNvSpPr>
            <p:nvPr/>
          </p:nvSpPr>
          <p:spPr bwMode="auto">
            <a:xfrm>
              <a:off x="2533" y="2467"/>
              <a:ext cx="1004" cy="4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>
                  <a:ea typeface="SimSun" panose="02010600030101010101" pitchFamily="2" charset="-122"/>
                </a:rPr>
                <a:t>Framebuffer</a:t>
              </a:r>
            </a:p>
            <a:p>
              <a:pPr algn="ctr"/>
              <a:endParaRPr lang="en-US" altLang="zh-CN" sz="2000">
                <a:ea typeface="SimSun" panose="02010600030101010101" pitchFamily="2" charset="-122"/>
              </a:endParaRPr>
            </a:p>
          </p:txBody>
        </p:sp>
      </p:grp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5105400" y="4400550"/>
            <a:ext cx="1314450" cy="7302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ea typeface="SimSun" panose="02010600030101010101" pitchFamily="2" charset="-122"/>
              </a:rPr>
              <a:t>Video</a:t>
            </a:r>
          </a:p>
          <a:p>
            <a:pPr algn="ctr"/>
            <a:r>
              <a:rPr lang="en-US" altLang="zh-CN" sz="2000">
                <a:ea typeface="SimSun" panose="02010600030101010101" pitchFamily="2" charset="-122"/>
              </a:rPr>
              <a:t>Controller</a:t>
            </a:r>
          </a:p>
        </p:txBody>
      </p:sp>
      <p:sp>
        <p:nvSpPr>
          <p:cNvPr id="34827" name="AutoShape 11"/>
          <p:cNvSpPr>
            <a:spLocks noChangeArrowheads="1"/>
          </p:cNvSpPr>
          <p:nvPr/>
        </p:nvSpPr>
        <p:spPr bwMode="auto">
          <a:xfrm>
            <a:off x="419100" y="3011488"/>
            <a:ext cx="5486400" cy="762000"/>
          </a:xfrm>
          <a:prstGeom prst="leftRightArrow">
            <a:avLst>
              <a:gd name="adj1" fmla="val 56667"/>
              <a:gd name="adj2" fmla="val 789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828" name="Group 12"/>
          <p:cNvGrpSpPr/>
          <p:nvPr/>
        </p:nvGrpSpPr>
        <p:grpSpPr bwMode="auto">
          <a:xfrm>
            <a:off x="1157288" y="1657350"/>
            <a:ext cx="1371600" cy="1477963"/>
            <a:chOff x="2301" y="1068"/>
            <a:chExt cx="864" cy="931"/>
          </a:xfrm>
        </p:grpSpPr>
        <p:sp>
          <p:nvSpPr>
            <p:cNvPr id="34829" name="Text Box 13"/>
            <p:cNvSpPr txBox="1">
              <a:spLocks noChangeArrowheads="1"/>
            </p:cNvSpPr>
            <p:nvPr/>
          </p:nvSpPr>
          <p:spPr bwMode="auto">
            <a:xfrm>
              <a:off x="2301" y="1068"/>
              <a:ext cx="864" cy="4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ea typeface="SimSun" panose="02010600030101010101" pitchFamily="2" charset="-122"/>
                </a:rPr>
                <a:t>Peripheral</a:t>
              </a:r>
            </a:p>
            <a:p>
              <a:pPr algn="ctr"/>
              <a:r>
                <a:rPr lang="en-US" altLang="zh-CN" sz="2000">
                  <a:ea typeface="SimSun" panose="02010600030101010101" pitchFamily="2" charset="-122"/>
                </a:rPr>
                <a:t>Devices</a:t>
              </a:r>
            </a:p>
          </p:txBody>
        </p:sp>
        <p:sp>
          <p:nvSpPr>
            <p:cNvPr id="34830" name="AutoShape 14"/>
            <p:cNvSpPr>
              <a:spLocks noChangeArrowheads="1"/>
            </p:cNvSpPr>
            <p:nvPr/>
          </p:nvSpPr>
          <p:spPr bwMode="auto">
            <a:xfrm rot="16200000">
              <a:off x="2493" y="1596"/>
              <a:ext cx="451" cy="355"/>
            </a:xfrm>
            <a:prstGeom prst="leftRightArrow">
              <a:avLst>
                <a:gd name="adj1" fmla="val 61130"/>
                <a:gd name="adj2" fmla="val 3774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831" name="Group 15"/>
          <p:cNvGrpSpPr/>
          <p:nvPr/>
        </p:nvGrpSpPr>
        <p:grpSpPr bwMode="auto">
          <a:xfrm>
            <a:off x="2909888" y="1358900"/>
            <a:ext cx="750887" cy="1781175"/>
            <a:chOff x="611" y="856"/>
            <a:chExt cx="473" cy="1122"/>
          </a:xfrm>
        </p:grpSpPr>
        <p:sp>
          <p:nvSpPr>
            <p:cNvPr id="34832" name="Text Box 16"/>
            <p:cNvSpPr txBox="1">
              <a:spLocks noChangeArrowheads="1"/>
            </p:cNvSpPr>
            <p:nvPr/>
          </p:nvSpPr>
          <p:spPr bwMode="auto">
            <a:xfrm>
              <a:off x="611" y="856"/>
              <a:ext cx="473" cy="65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zh-CN" sz="2000">
                <a:ea typeface="SimSun" panose="02010600030101010101" pitchFamily="2" charset="-122"/>
              </a:endParaRPr>
            </a:p>
            <a:p>
              <a:r>
                <a:rPr lang="en-US" altLang="zh-CN" sz="2000">
                  <a:ea typeface="SimSun" panose="02010600030101010101" pitchFamily="2" charset="-122"/>
                </a:rPr>
                <a:t>CPU</a:t>
              </a:r>
            </a:p>
            <a:p>
              <a:endParaRPr lang="en-US" altLang="zh-CN" sz="2000">
                <a:ea typeface="SimSun" panose="02010600030101010101" pitchFamily="2" charset="-122"/>
              </a:endParaRPr>
            </a:p>
          </p:txBody>
        </p:sp>
        <p:sp>
          <p:nvSpPr>
            <p:cNvPr id="34833" name="AutoShape 17"/>
            <p:cNvSpPr>
              <a:spLocks noChangeArrowheads="1"/>
            </p:cNvSpPr>
            <p:nvPr/>
          </p:nvSpPr>
          <p:spPr bwMode="auto">
            <a:xfrm rot="16200000">
              <a:off x="631" y="1575"/>
              <a:ext cx="451" cy="355"/>
            </a:xfrm>
            <a:prstGeom prst="leftRightArrow">
              <a:avLst>
                <a:gd name="adj1" fmla="val 61130"/>
                <a:gd name="adj2" fmla="val 3774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834" name="Group 18"/>
          <p:cNvGrpSpPr/>
          <p:nvPr/>
        </p:nvGrpSpPr>
        <p:grpSpPr bwMode="auto">
          <a:xfrm>
            <a:off x="4095750" y="1628775"/>
            <a:ext cx="1128713" cy="1476375"/>
            <a:chOff x="1384" y="1064"/>
            <a:chExt cx="711" cy="930"/>
          </a:xfrm>
        </p:grpSpPr>
        <p:sp>
          <p:nvSpPr>
            <p:cNvPr id="34835" name="Text Box 19"/>
            <p:cNvSpPr txBox="1">
              <a:spLocks noChangeArrowheads="1"/>
            </p:cNvSpPr>
            <p:nvPr/>
          </p:nvSpPr>
          <p:spPr bwMode="auto">
            <a:xfrm>
              <a:off x="1384" y="1064"/>
              <a:ext cx="711" cy="4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ea typeface="SimSun" panose="02010600030101010101" pitchFamily="2" charset="-122"/>
                </a:rPr>
                <a:t>System</a:t>
              </a:r>
            </a:p>
            <a:p>
              <a:pPr algn="ctr"/>
              <a:r>
                <a:rPr lang="en-US" altLang="zh-CN" sz="2000">
                  <a:ea typeface="SimSun" panose="02010600030101010101" pitchFamily="2" charset="-122"/>
                </a:rPr>
                <a:t>Memory</a:t>
              </a:r>
            </a:p>
          </p:txBody>
        </p:sp>
        <p:sp>
          <p:nvSpPr>
            <p:cNvPr id="34836" name="AutoShape 20"/>
            <p:cNvSpPr>
              <a:spLocks noChangeArrowheads="1"/>
            </p:cNvSpPr>
            <p:nvPr/>
          </p:nvSpPr>
          <p:spPr bwMode="auto">
            <a:xfrm rot="16200000">
              <a:off x="1546" y="1591"/>
              <a:ext cx="451" cy="355"/>
            </a:xfrm>
            <a:prstGeom prst="leftRightArrow">
              <a:avLst>
                <a:gd name="adj1" fmla="val 61130"/>
                <a:gd name="adj2" fmla="val 3774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837" name="AutoShape 21"/>
          <p:cNvSpPr>
            <a:spLocks noChangeArrowheads="1"/>
          </p:cNvSpPr>
          <p:nvPr/>
        </p:nvSpPr>
        <p:spPr bwMode="auto">
          <a:xfrm rot="16200000">
            <a:off x="917576" y="3824287"/>
            <a:ext cx="931862" cy="563563"/>
          </a:xfrm>
          <a:prstGeom prst="leftRightArrow">
            <a:avLst>
              <a:gd name="adj1" fmla="val 61130"/>
              <a:gd name="adj2" fmla="val 491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8" name="AutoShape 22"/>
          <p:cNvSpPr>
            <a:spLocks noChangeArrowheads="1"/>
          </p:cNvSpPr>
          <p:nvPr/>
        </p:nvSpPr>
        <p:spPr bwMode="auto">
          <a:xfrm>
            <a:off x="2043113" y="4632325"/>
            <a:ext cx="839787" cy="762000"/>
          </a:xfrm>
          <a:prstGeom prst="leftRightArrow">
            <a:avLst>
              <a:gd name="adj1" fmla="val 56667"/>
              <a:gd name="adj2" fmla="val 3250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9" name="AutoShape 23"/>
          <p:cNvSpPr>
            <a:spLocks noChangeArrowheads="1"/>
          </p:cNvSpPr>
          <p:nvPr/>
        </p:nvSpPr>
        <p:spPr bwMode="auto">
          <a:xfrm rot="37800000">
            <a:off x="4656931" y="4429919"/>
            <a:ext cx="341313" cy="587375"/>
          </a:xfrm>
          <a:prstGeom prst="downArrow">
            <a:avLst>
              <a:gd name="adj1" fmla="val 49769"/>
              <a:gd name="adj2" fmla="val 929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2319338" y="2895600"/>
            <a:ext cx="15382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zh-CN" sz="2000">
              <a:ea typeface="SimSun" panose="02010600030101010101" pitchFamily="2" charset="-122"/>
            </a:endParaRPr>
          </a:p>
          <a:p>
            <a:r>
              <a:rPr lang="en-US" altLang="zh-CN" sz="2000">
                <a:ea typeface="SimSun" panose="02010600030101010101" pitchFamily="2" charset="-122"/>
              </a:rPr>
              <a:t>System Bus</a:t>
            </a:r>
          </a:p>
          <a:p>
            <a:endParaRPr lang="en-US" altLang="zh-CN" sz="2000">
              <a:ea typeface="SimSun" panose="02010600030101010101" pitchFamily="2" charset="-122"/>
            </a:endParaRPr>
          </a:p>
        </p:txBody>
      </p:sp>
      <p:sp>
        <p:nvSpPr>
          <p:cNvPr id="34841" name="AutoShape 25"/>
          <p:cNvSpPr>
            <a:spLocks noChangeArrowheads="1"/>
          </p:cNvSpPr>
          <p:nvPr/>
        </p:nvSpPr>
        <p:spPr bwMode="auto">
          <a:xfrm rot="16200000">
            <a:off x="6791325" y="4257675"/>
            <a:ext cx="341313" cy="969963"/>
          </a:xfrm>
          <a:prstGeom prst="downArrow">
            <a:avLst>
              <a:gd name="adj1" fmla="val 63722"/>
              <a:gd name="adj2" fmla="val 8490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42" name="AutoShape 26"/>
          <p:cNvSpPr>
            <a:spLocks noChangeArrowheads="1"/>
          </p:cNvSpPr>
          <p:nvPr/>
        </p:nvSpPr>
        <p:spPr bwMode="auto">
          <a:xfrm>
            <a:off x="223838" y="4095750"/>
            <a:ext cx="6477000" cy="2076450"/>
          </a:xfrm>
          <a:prstGeom prst="flowChartAlternateProcess">
            <a:avLst/>
          </a:prstGeom>
          <a:noFill/>
          <a:ln w="1905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4848" name="Picture 32" descr="MPj0305745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962400"/>
            <a:ext cx="14509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762000" y="6248400"/>
            <a:ext cx="3600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SimSun" panose="02010600030101010101" pitchFamily="2" charset="-122"/>
              </a:rPr>
              <a:t>Nvidia 8800 Ultra: Peak 103GB/s </a:t>
            </a:r>
          </a:p>
        </p:txBody>
      </p:sp>
      <p:sp>
        <p:nvSpPr>
          <p:cNvPr id="34851" name="Rectangle 35"/>
          <p:cNvSpPr>
            <a:spLocks noChangeArrowheads="1"/>
          </p:cNvSpPr>
          <p:nvPr/>
        </p:nvSpPr>
        <p:spPr bwMode="auto">
          <a:xfrm>
            <a:off x="1676400" y="3657600"/>
            <a:ext cx="278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SimSun" panose="02010600030101010101" pitchFamily="2" charset="-122"/>
              </a:rPr>
              <a:t>PCIExpress:  Input 4GB/s</a:t>
            </a:r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V="1">
            <a:off x="2286000" y="5334000"/>
            <a:ext cx="152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3895" y="1700530"/>
            <a:ext cx="7287895" cy="290893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抽象缓存对象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顶点缓存对象（VBO）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针对顶点数据的存储管理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像素缓存对象（PBO）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针对像素数据的存储管理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帧缓存对象（FBO）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针对渲染图像内容(如颜色、深度、模板)的管理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35" y="1052830"/>
            <a:ext cx="3681730" cy="284543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Rectangle 3"/>
          <p:cNvSpPr>
            <a:spLocks noGrp="1" noRot="1"/>
          </p:cNvSpPr>
          <p:nvPr/>
        </p:nvSpPr>
        <p:spPr>
          <a:xfrm>
            <a:off x="250825" y="189548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sp>
        <p:nvSpPr>
          <p:cNvPr id="13314" name="Rectangle 2"/>
          <p:cNvSpPr>
            <a:spLocks noGrp="1" noRot="1"/>
          </p:cNvSpPr>
          <p:nvPr/>
        </p:nvSpPr>
        <p:spPr>
          <a:xfrm>
            <a:off x="683260" y="1268730"/>
            <a:ext cx="7287895" cy="2209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抽象缓存对象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顶点缓存对象（VBO）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针对顶点数据的存储管理</a:t>
            </a:r>
          </a:p>
          <a:p>
            <a:pPr lvl="1" algn="l" defTabSz="914400">
              <a:lnSpc>
                <a:spcPct val="80000"/>
              </a:lnSpc>
            </a:pPr>
            <a:r>
              <a:rPr lang="en-US" altLang="zh-CN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Displaylist</a:t>
            </a:r>
          </a:p>
          <a:p>
            <a:pPr lvl="2" algn="l" defTabSz="914400">
              <a:lnSpc>
                <a:spcPct val="80000"/>
              </a:lnSpc>
            </a:pPr>
            <a:endParaRPr lang="zh-CN" altLang="en-US" sz="210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395605" y="3717290"/>
            <a:ext cx="6343650" cy="29337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356100" y="1196975"/>
          <a:ext cx="4706620" cy="1817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r:id="rId4" imgW="6667500" imgH="2857500" progId="Paint.Picture">
                  <p:embed/>
                </p:oleObj>
              </mc:Choice>
              <mc:Fallback>
                <p:oleObj r:id="rId4" imgW="6667500" imgH="28575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6100" y="1196975"/>
                        <a:ext cx="4706620" cy="1817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图片 102"/>
          <p:cNvPicPr/>
          <p:nvPr/>
        </p:nvPicPr>
        <p:blipFill>
          <a:blip r:link="rId6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" name="对象 6"/>
          <p:cNvGraphicFramePr/>
          <p:nvPr/>
        </p:nvGraphicFramePr>
        <p:xfrm>
          <a:off x="251460" y="3068955"/>
          <a:ext cx="7267575" cy="3442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r:id="rId7" imgW="10134600" imgH="6219825" progId="Paint.Picture">
                  <p:embed/>
                </p:oleObj>
              </mc:Choice>
              <mc:Fallback>
                <p:oleObj r:id="rId7" imgW="10134600" imgH="6219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460" y="3068955"/>
                        <a:ext cx="7267575" cy="3442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3"/>
          <p:cNvSpPr>
            <a:spLocks noGrp="1" noRot="1"/>
          </p:cNvSpPr>
          <p:nvPr/>
        </p:nvSpPr>
        <p:spPr>
          <a:xfrm>
            <a:off x="250825" y="189548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sp>
        <p:nvSpPr>
          <p:cNvPr id="13314" name="Rectangle 2"/>
          <p:cNvSpPr>
            <a:spLocks noGrp="1" noRot="1"/>
          </p:cNvSpPr>
          <p:nvPr/>
        </p:nvSpPr>
        <p:spPr>
          <a:xfrm>
            <a:off x="0" y="1125220"/>
            <a:ext cx="7287895" cy="18332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抽象缓存对象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顶点缓存对象（VBO）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针对顶点数据的存储管理</a:t>
            </a:r>
          </a:p>
          <a:p>
            <a:pPr lvl="2" algn="l" defTabSz="914400">
              <a:lnSpc>
                <a:spcPct val="80000"/>
              </a:lnSpc>
            </a:pPr>
            <a:endParaRPr lang="zh-CN" altLang="en-US" sz="210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Rectangle 3"/>
          <p:cNvSpPr>
            <a:spLocks noGrp="1" noRot="1"/>
          </p:cNvSpPr>
          <p:nvPr/>
        </p:nvSpPr>
        <p:spPr>
          <a:xfrm>
            <a:off x="250825" y="189548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sp>
        <p:nvSpPr>
          <p:cNvPr id="13314" name="Rectangle 2"/>
          <p:cNvSpPr>
            <a:spLocks noGrp="1" noRot="1"/>
          </p:cNvSpPr>
          <p:nvPr/>
        </p:nvSpPr>
        <p:spPr>
          <a:xfrm>
            <a:off x="683260" y="1268730"/>
            <a:ext cx="7287895" cy="18332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抽象缓存对象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像素缓存对象（</a:t>
            </a:r>
            <a:r>
              <a:rPr lang="en-US" altLang="zh-CN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P</a:t>
            </a: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BO）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针对像素数据的存储管理</a:t>
            </a:r>
          </a:p>
          <a:p>
            <a:pPr lvl="2" algn="l" defTabSz="914400">
              <a:lnSpc>
                <a:spcPct val="80000"/>
              </a:lnSpc>
            </a:pPr>
            <a:endParaRPr lang="zh-CN" altLang="en-US" sz="210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graphicFrame>
        <p:nvGraphicFramePr>
          <p:cNvPr id="2" name="对象 -2147482607"/>
          <p:cNvGraphicFramePr>
            <a:graphicFrameLocks noChangeAspect="1"/>
          </p:cNvGraphicFramePr>
          <p:nvPr/>
        </p:nvGraphicFramePr>
        <p:xfrm>
          <a:off x="1403985" y="2853055"/>
          <a:ext cx="6798310" cy="3309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5" imgW="3676650" imgH="1796415" progId="Visio.Drawing.15">
                  <p:embed/>
                </p:oleObj>
              </mc:Choice>
              <mc:Fallback>
                <p:oleObj r:id="rId5" imgW="3676650" imgH="179641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3985" y="2853055"/>
                        <a:ext cx="6798310" cy="3309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980400"/>
            <a:ext cx="7886700" cy="994172"/>
          </a:xfrm>
        </p:spPr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Non-PBO vs PBO</a:t>
            </a:r>
          </a:p>
        </p:txBody>
      </p:sp>
      <p:sp>
        <p:nvSpPr>
          <p:cNvPr id="13315" name="Rectangle 3"/>
          <p:cNvSpPr>
            <a:spLocks noGrp="1" noRot="1"/>
          </p:cNvSpPr>
          <p:nvPr/>
        </p:nvSpPr>
        <p:spPr>
          <a:xfrm>
            <a:off x="250825" y="189548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graphicFrame>
        <p:nvGraphicFramePr>
          <p:cNvPr id="2" name="对象 -2147482607"/>
          <p:cNvGraphicFramePr>
            <a:graphicFrameLocks noChangeAspect="1"/>
          </p:cNvGraphicFramePr>
          <p:nvPr/>
        </p:nvGraphicFramePr>
        <p:xfrm>
          <a:off x="3348355" y="1628775"/>
          <a:ext cx="4916170" cy="239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r:id="rId4" imgW="3676650" imgH="1796415" progId="Visio.Drawing.15">
                  <p:embed/>
                </p:oleObj>
              </mc:Choice>
              <mc:Fallback>
                <p:oleObj r:id="rId4" imgW="3676650" imgH="179641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8355" y="1628775"/>
                        <a:ext cx="4916170" cy="2393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06"/>
          <p:cNvGraphicFramePr>
            <a:graphicFrameLocks noChangeAspect="1"/>
          </p:cNvGraphicFramePr>
          <p:nvPr/>
        </p:nvGraphicFramePr>
        <p:xfrm>
          <a:off x="467995" y="4022090"/>
          <a:ext cx="5972810" cy="243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r:id="rId6" imgW="4365625" imgH="1796415" progId="Visio.Drawing.15">
                  <p:embed/>
                </p:oleObj>
              </mc:Choice>
              <mc:Fallback>
                <p:oleObj r:id="rId6" imgW="4365625" imgH="179641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995" y="4022090"/>
                        <a:ext cx="5972810" cy="24371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link="rId3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Rectangle 3"/>
          <p:cNvSpPr>
            <a:spLocks noGrp="1" noRot="1"/>
          </p:cNvSpPr>
          <p:nvPr/>
        </p:nvSpPr>
        <p:spPr>
          <a:xfrm>
            <a:off x="250825" y="189548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sp>
        <p:nvSpPr>
          <p:cNvPr id="13314" name="Rectangle 2"/>
          <p:cNvSpPr>
            <a:spLocks noGrp="1" noRot="1"/>
          </p:cNvSpPr>
          <p:nvPr/>
        </p:nvSpPr>
        <p:spPr>
          <a:xfrm>
            <a:off x="683260" y="1268730"/>
            <a:ext cx="7287895" cy="40716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抽象缓存对象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帧缓存对象（FBO）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帧缓存</a:t>
            </a: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是颜色、深度、模板、积累量等逻辑缓存的集合，默认为window-system-provided帧缓存对象。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FF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帧缓存对象（FBO）</a:t>
            </a: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是一个保存指向内存的指针的结构对象。存储在指针所指向的存储器中的内容可以是帧缓存可附加图像（framebuffer-attachable image也称为应用程序创建的帧缓存器）</a:t>
            </a:r>
          </a:p>
          <a:p>
            <a:pPr lvl="2" algn="l" defTabSz="914400">
              <a:lnSpc>
                <a:spcPct val="80000"/>
              </a:lnSpc>
            </a:pPr>
            <a:endParaRPr lang="zh-CN" altLang="en-US" sz="210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56603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抽象缓存对象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grpSp>
        <p:nvGrpSpPr>
          <p:cNvPr id="71691" name="Group 11"/>
          <p:cNvGrpSpPr/>
          <p:nvPr/>
        </p:nvGrpSpPr>
        <p:grpSpPr bwMode="auto">
          <a:xfrm>
            <a:off x="304800" y="2631440"/>
            <a:ext cx="2895600" cy="2398713"/>
            <a:chOff x="192" y="1296"/>
            <a:chExt cx="1824" cy="1511"/>
          </a:xfrm>
        </p:grpSpPr>
        <p:sp>
          <p:nvSpPr>
            <p:cNvPr id="71684" name="Rectangle 4"/>
            <p:cNvSpPr>
              <a:spLocks noChangeArrowheads="1"/>
            </p:cNvSpPr>
            <p:nvPr/>
          </p:nvSpPr>
          <p:spPr bwMode="auto">
            <a:xfrm>
              <a:off x="192" y="1584"/>
              <a:ext cx="1104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a typeface="SimSun" panose="02010600030101010101" pitchFamily="2" charset="-122"/>
                </a:rPr>
                <a:t>FBO</a:t>
              </a:r>
            </a:p>
          </p:txBody>
        </p:sp>
        <p:sp>
          <p:nvSpPr>
            <p:cNvPr id="71685" name="Rectangle 5"/>
            <p:cNvSpPr>
              <a:spLocks noChangeArrowheads="1"/>
            </p:cNvSpPr>
            <p:nvPr/>
          </p:nvSpPr>
          <p:spPr bwMode="auto">
            <a:xfrm>
              <a:off x="1200" y="1296"/>
              <a:ext cx="624" cy="4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a typeface="SimSun" panose="02010600030101010101" pitchFamily="2" charset="-122"/>
                </a:rPr>
                <a:t>Stencil</a:t>
              </a:r>
            </a:p>
          </p:txBody>
        </p:sp>
        <p:sp>
          <p:nvSpPr>
            <p:cNvPr id="71686" name="Rectangle 6"/>
            <p:cNvSpPr>
              <a:spLocks noChangeArrowheads="1"/>
            </p:cNvSpPr>
            <p:nvPr/>
          </p:nvSpPr>
          <p:spPr bwMode="auto">
            <a:xfrm>
              <a:off x="1200" y="1728"/>
              <a:ext cx="624" cy="4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a typeface="SimSun" panose="02010600030101010101" pitchFamily="2" charset="-122"/>
                </a:rPr>
                <a:t>Depth</a:t>
              </a:r>
            </a:p>
          </p:txBody>
        </p:sp>
        <p:sp>
          <p:nvSpPr>
            <p:cNvPr id="71687" name="Rectangle 7"/>
            <p:cNvSpPr>
              <a:spLocks noChangeArrowheads="1"/>
            </p:cNvSpPr>
            <p:nvPr/>
          </p:nvSpPr>
          <p:spPr bwMode="auto">
            <a:xfrm>
              <a:off x="1200" y="2160"/>
              <a:ext cx="624" cy="4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a typeface="SimSun" panose="02010600030101010101" pitchFamily="2" charset="-122"/>
                </a:rPr>
                <a:t>Color0</a:t>
              </a:r>
            </a:p>
          </p:txBody>
        </p:sp>
        <p:sp>
          <p:nvSpPr>
            <p:cNvPr id="71689" name="Rectangle 9"/>
            <p:cNvSpPr>
              <a:spLocks noChangeArrowheads="1"/>
            </p:cNvSpPr>
            <p:nvPr/>
          </p:nvSpPr>
          <p:spPr bwMode="auto">
            <a:xfrm>
              <a:off x="1284" y="2256"/>
              <a:ext cx="624" cy="4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a typeface="SimSun" panose="02010600030101010101" pitchFamily="2" charset="-122"/>
                </a:rPr>
                <a:t>Color1</a:t>
              </a:r>
            </a:p>
          </p:txBody>
        </p:sp>
        <p:sp>
          <p:nvSpPr>
            <p:cNvPr id="71690" name="Rectangle 10"/>
            <p:cNvSpPr>
              <a:spLocks noChangeArrowheads="1"/>
            </p:cNvSpPr>
            <p:nvPr/>
          </p:nvSpPr>
          <p:spPr bwMode="auto">
            <a:xfrm>
              <a:off x="1392" y="2372"/>
              <a:ext cx="624" cy="4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a typeface="SimSun" panose="02010600030101010101" pitchFamily="2" charset="-122"/>
                </a:rPr>
                <a:t>Color</a:t>
              </a:r>
              <a:r>
                <a:rPr lang="en-US" altLang="zh-CN" i="1">
                  <a:latin typeface="Times New Roman" panose="02020603050405020304" pitchFamily="18" charset="0"/>
                  <a:ea typeface="SimSun" panose="02010600030101010101" pitchFamily="2" charset="-122"/>
                </a:rPr>
                <a:t>N</a:t>
              </a:r>
            </a:p>
          </p:txBody>
        </p:sp>
      </p:grpSp>
      <p:sp>
        <p:nvSpPr>
          <p:cNvPr id="71692" name="Text Box 12"/>
          <p:cNvSpPr txBox="1">
            <a:spLocks noChangeArrowheads="1"/>
          </p:cNvSpPr>
          <p:nvPr/>
        </p:nvSpPr>
        <p:spPr bwMode="auto">
          <a:xfrm>
            <a:off x="1524000" y="5527040"/>
            <a:ext cx="198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SimSun" panose="02010600030101010101" pitchFamily="2" charset="-122"/>
              </a:rPr>
              <a:t>attachment points</a:t>
            </a:r>
          </a:p>
        </p:txBody>
      </p:sp>
      <p:sp>
        <p:nvSpPr>
          <p:cNvPr id="71693" name="AutoShape 13"/>
          <p:cNvSpPr/>
          <p:nvPr/>
        </p:nvSpPr>
        <p:spPr bwMode="auto">
          <a:xfrm rot="16200000">
            <a:off x="2133600" y="4841240"/>
            <a:ext cx="533400" cy="990600"/>
          </a:xfrm>
          <a:prstGeom prst="leftBrace">
            <a:avLst>
              <a:gd name="adj1" fmla="val 1547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4" name="Rectangle 14"/>
          <p:cNvSpPr>
            <a:spLocks noChangeArrowheads="1"/>
          </p:cNvSpPr>
          <p:nvPr/>
        </p:nvSpPr>
        <p:spPr bwMode="auto">
          <a:xfrm>
            <a:off x="5486400" y="3926840"/>
            <a:ext cx="12954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5" name="Rectangle 15"/>
          <p:cNvSpPr>
            <a:spLocks noChangeArrowheads="1"/>
          </p:cNvSpPr>
          <p:nvPr/>
        </p:nvSpPr>
        <p:spPr bwMode="auto">
          <a:xfrm>
            <a:off x="5638800" y="4155440"/>
            <a:ext cx="12954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6" name="Rectangle 16"/>
          <p:cNvSpPr>
            <a:spLocks noChangeArrowheads="1"/>
          </p:cNvSpPr>
          <p:nvPr/>
        </p:nvSpPr>
        <p:spPr bwMode="auto">
          <a:xfrm>
            <a:off x="5791200" y="4384040"/>
            <a:ext cx="12954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7" name="Text Box 17"/>
          <p:cNvSpPr txBox="1">
            <a:spLocks noChangeArrowheads="1"/>
          </p:cNvSpPr>
          <p:nvPr/>
        </p:nvSpPr>
        <p:spPr bwMode="auto">
          <a:xfrm>
            <a:off x="5105400" y="628904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SimSun" panose="02010600030101010101" pitchFamily="2" charset="-122"/>
              </a:rPr>
              <a:t>render buffer objects</a:t>
            </a:r>
          </a:p>
        </p:txBody>
      </p:sp>
      <p:cxnSp>
        <p:nvCxnSpPr>
          <p:cNvPr id="71698" name="AutoShape 18"/>
          <p:cNvCxnSpPr>
            <a:cxnSpLocks noChangeShapeType="1"/>
            <a:stCxn id="71690" idx="3"/>
            <a:endCxn id="71700" idx="1"/>
          </p:cNvCxnSpPr>
          <p:nvPr/>
        </p:nvCxnSpPr>
        <p:spPr bwMode="auto">
          <a:xfrm>
            <a:off x="3200400" y="4685665"/>
            <a:ext cx="274320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00" name="Rectangle 20"/>
          <p:cNvSpPr>
            <a:spLocks noChangeArrowheads="1"/>
          </p:cNvSpPr>
          <p:nvPr/>
        </p:nvSpPr>
        <p:spPr bwMode="auto">
          <a:xfrm>
            <a:off x="5943600" y="4612640"/>
            <a:ext cx="685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01" name="AutoShape 21"/>
          <p:cNvSpPr/>
          <p:nvPr/>
        </p:nvSpPr>
        <p:spPr bwMode="auto">
          <a:xfrm rot="16200000">
            <a:off x="6057900" y="5260340"/>
            <a:ext cx="533400" cy="1524000"/>
          </a:xfrm>
          <a:prstGeom prst="leftBrace">
            <a:avLst>
              <a:gd name="adj1" fmla="val 2381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02" name="Text Box 22"/>
          <p:cNvSpPr txBox="1">
            <a:spLocks noChangeArrowheads="1"/>
          </p:cNvSpPr>
          <p:nvPr/>
        </p:nvSpPr>
        <p:spPr bwMode="auto">
          <a:xfrm>
            <a:off x="7391400" y="4460240"/>
            <a:ext cx="1555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SimSun" panose="02010600030101010101" pitchFamily="2" charset="-122"/>
              </a:rPr>
              <a:t>render buffer </a:t>
            </a:r>
          </a:p>
          <a:p>
            <a:pPr algn="ctr"/>
            <a:r>
              <a:rPr lang="en-US" altLang="zh-CN">
                <a:ea typeface="SimSun" panose="02010600030101010101" pitchFamily="2" charset="-122"/>
              </a:rPr>
              <a:t>images</a:t>
            </a:r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 flipH="1">
            <a:off x="6705600" y="468884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707" name="Group 27"/>
          <p:cNvGrpSpPr/>
          <p:nvPr/>
        </p:nvGrpSpPr>
        <p:grpSpPr bwMode="auto">
          <a:xfrm>
            <a:off x="5105400" y="1412240"/>
            <a:ext cx="1295400" cy="1295400"/>
            <a:chOff x="3312" y="576"/>
            <a:chExt cx="816" cy="816"/>
          </a:xfrm>
        </p:grpSpPr>
        <p:sp>
          <p:nvSpPr>
            <p:cNvPr id="71699" name="Rectangle 19"/>
            <p:cNvSpPr>
              <a:spLocks noChangeArrowheads="1"/>
            </p:cNvSpPr>
            <p:nvPr/>
          </p:nvSpPr>
          <p:spPr bwMode="auto">
            <a:xfrm>
              <a:off x="3312" y="576"/>
              <a:ext cx="81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4" name="Rectangle 24"/>
            <p:cNvSpPr>
              <a:spLocks noChangeArrowheads="1"/>
            </p:cNvSpPr>
            <p:nvPr/>
          </p:nvSpPr>
          <p:spPr bwMode="auto">
            <a:xfrm>
              <a:off x="3360" y="624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5" name="Rectangle 25"/>
            <p:cNvSpPr>
              <a:spLocks noChangeArrowheads="1"/>
            </p:cNvSpPr>
            <p:nvPr/>
          </p:nvSpPr>
          <p:spPr bwMode="auto">
            <a:xfrm>
              <a:off x="3744" y="624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6" name="Rectangle 26"/>
            <p:cNvSpPr>
              <a:spLocks noChangeArrowheads="1"/>
            </p:cNvSpPr>
            <p:nvPr/>
          </p:nvSpPr>
          <p:spPr bwMode="auto">
            <a:xfrm>
              <a:off x="3360" y="1008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1708" name="Group 28"/>
          <p:cNvGrpSpPr/>
          <p:nvPr/>
        </p:nvGrpSpPr>
        <p:grpSpPr bwMode="auto">
          <a:xfrm>
            <a:off x="5791200" y="2098040"/>
            <a:ext cx="1295400" cy="1295400"/>
            <a:chOff x="3312" y="576"/>
            <a:chExt cx="816" cy="816"/>
          </a:xfrm>
        </p:grpSpPr>
        <p:sp>
          <p:nvSpPr>
            <p:cNvPr id="71709" name="Rectangle 29"/>
            <p:cNvSpPr>
              <a:spLocks noChangeArrowheads="1"/>
            </p:cNvSpPr>
            <p:nvPr/>
          </p:nvSpPr>
          <p:spPr bwMode="auto">
            <a:xfrm>
              <a:off x="3312" y="576"/>
              <a:ext cx="81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0" name="Rectangle 30"/>
            <p:cNvSpPr>
              <a:spLocks noChangeArrowheads="1"/>
            </p:cNvSpPr>
            <p:nvPr/>
          </p:nvSpPr>
          <p:spPr bwMode="auto">
            <a:xfrm>
              <a:off x="3360" y="624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1" name="Rectangle 31"/>
            <p:cNvSpPr>
              <a:spLocks noChangeArrowheads="1"/>
            </p:cNvSpPr>
            <p:nvPr/>
          </p:nvSpPr>
          <p:spPr bwMode="auto">
            <a:xfrm>
              <a:off x="3744" y="624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2" name="Rectangle 32"/>
            <p:cNvSpPr>
              <a:spLocks noChangeArrowheads="1"/>
            </p:cNvSpPr>
            <p:nvPr/>
          </p:nvSpPr>
          <p:spPr bwMode="auto">
            <a:xfrm>
              <a:off x="3360" y="1008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13" name="Text Box 33"/>
          <p:cNvSpPr txBox="1">
            <a:spLocks noChangeArrowheads="1"/>
          </p:cNvSpPr>
          <p:nvPr/>
        </p:nvSpPr>
        <p:spPr bwMode="auto">
          <a:xfrm>
            <a:off x="5562600" y="802640"/>
            <a:ext cx="167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SimSun" panose="02010600030101010101" pitchFamily="2" charset="-122"/>
              </a:rPr>
              <a:t>texture objects</a:t>
            </a:r>
          </a:p>
        </p:txBody>
      </p:sp>
      <p:sp>
        <p:nvSpPr>
          <p:cNvPr id="71714" name="Text Box 34"/>
          <p:cNvSpPr txBox="1">
            <a:spLocks noChangeArrowheads="1"/>
          </p:cNvSpPr>
          <p:nvPr/>
        </p:nvSpPr>
        <p:spPr bwMode="auto">
          <a:xfrm>
            <a:off x="7543800" y="1945640"/>
            <a:ext cx="984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SimSun" panose="02010600030101010101" pitchFamily="2" charset="-122"/>
              </a:rPr>
              <a:t>texture</a:t>
            </a:r>
          </a:p>
          <a:p>
            <a:pPr algn="ctr"/>
            <a:r>
              <a:rPr lang="en-US" altLang="zh-CN">
                <a:ea typeface="SimSun" panose="02010600030101010101" pitchFamily="2" charset="-122"/>
              </a:rPr>
              <a:t> images</a:t>
            </a:r>
          </a:p>
        </p:txBody>
      </p:sp>
      <p:sp>
        <p:nvSpPr>
          <p:cNvPr id="71715" name="Line 35"/>
          <p:cNvSpPr>
            <a:spLocks noChangeShapeType="1"/>
          </p:cNvSpPr>
          <p:nvPr/>
        </p:nvSpPr>
        <p:spPr bwMode="auto">
          <a:xfrm flipH="1">
            <a:off x="7010400" y="225044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71716" name="AutoShape 36"/>
          <p:cNvCxnSpPr>
            <a:cxnSpLocks noChangeShapeType="1"/>
            <a:stCxn id="71686" idx="3"/>
            <a:endCxn id="71695" idx="1"/>
          </p:cNvCxnSpPr>
          <p:nvPr/>
        </p:nvCxnSpPr>
        <p:spPr bwMode="auto">
          <a:xfrm>
            <a:off x="2895600" y="3663315"/>
            <a:ext cx="2743200" cy="1139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717" name="AutoShape 37"/>
          <p:cNvCxnSpPr>
            <a:cxnSpLocks noChangeShapeType="1"/>
            <a:stCxn id="71685" idx="3"/>
            <a:endCxn id="71694" idx="1"/>
          </p:cNvCxnSpPr>
          <p:nvPr/>
        </p:nvCxnSpPr>
        <p:spPr bwMode="auto">
          <a:xfrm>
            <a:off x="2895600" y="2977515"/>
            <a:ext cx="2590800" cy="159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19" name="Line 39"/>
          <p:cNvSpPr>
            <a:spLocks noChangeShapeType="1"/>
          </p:cNvSpPr>
          <p:nvPr/>
        </p:nvSpPr>
        <p:spPr bwMode="auto">
          <a:xfrm flipV="1">
            <a:off x="3048000" y="3012440"/>
            <a:ext cx="2819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20" name="Line 40"/>
          <p:cNvSpPr>
            <a:spLocks noChangeShapeType="1"/>
          </p:cNvSpPr>
          <p:nvPr/>
        </p:nvSpPr>
        <p:spPr bwMode="auto">
          <a:xfrm flipV="1">
            <a:off x="2895600" y="1793240"/>
            <a:ext cx="22860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5" name="Rectangle 3"/>
          <p:cNvSpPr>
            <a:spLocks noGrp="1" noRot="1"/>
          </p:cNvSpPr>
          <p:nvPr/>
        </p:nvSpPr>
        <p:spPr>
          <a:xfrm>
            <a:off x="-540385" y="116523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01625" y="909638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一、GPU与CPU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323850" y="1989138"/>
            <a:ext cx="8458200" cy="69405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GPU和CPU处理数据时的关系</a:t>
            </a:r>
          </a:p>
        </p:txBody>
      </p:sp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755015" y="2708910"/>
            <a:ext cx="6692265" cy="294703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/>
          <p:cNvGraphicFramePr/>
          <p:nvPr/>
        </p:nvGraphicFramePr>
        <p:xfrm>
          <a:off x="755015" y="2708910"/>
          <a:ext cx="6762750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8" imgW="5943600" imgH="3000375" progId="Paint.Picture">
                  <p:embed/>
                </p:oleObj>
              </mc:Choice>
              <mc:Fallback>
                <p:oleObj r:id="rId8" imgW="5943600" imgH="30003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5015" y="2708910"/>
                        <a:ext cx="6762750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" name="图片 101"/>
          <p:cNvPicPr/>
          <p:nvPr/>
        </p:nvPicPr>
        <p:blipFill>
          <a:blip r:embed="rId10"/>
          <a:stretch>
            <a:fillRect/>
          </a:stretch>
        </p:blipFill>
        <p:spPr>
          <a:xfrm>
            <a:off x="172720" y="2708910"/>
            <a:ext cx="8797925" cy="34010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link="rId3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Rectangle 3"/>
          <p:cNvSpPr>
            <a:spLocks noGrp="1" noRot="1"/>
          </p:cNvSpPr>
          <p:nvPr/>
        </p:nvSpPr>
        <p:spPr>
          <a:xfrm>
            <a:off x="250825" y="189548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sp>
        <p:nvSpPr>
          <p:cNvPr id="13314" name="Rectangle 2"/>
          <p:cNvSpPr>
            <a:spLocks noGrp="1" noRot="1"/>
          </p:cNvSpPr>
          <p:nvPr/>
        </p:nvSpPr>
        <p:spPr>
          <a:xfrm>
            <a:off x="683260" y="1268730"/>
            <a:ext cx="7287895" cy="2263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纹理buffer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纹理映射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基本概念</a:t>
            </a:r>
            <a:r>
              <a:rPr lang="en-US" altLang="zh-CN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——</a:t>
            </a: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贴图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纹理数据的存储</a:t>
            </a:r>
            <a:r>
              <a:rPr lang="en-US" altLang="zh-CN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-----</a:t>
            </a: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纹理</a:t>
            </a:r>
            <a:r>
              <a:rPr lang="en-US" altLang="zh-CN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buffer</a:t>
            </a: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80000"/>
              </a:lnSpc>
            </a:pPr>
            <a:endParaRPr lang="zh-CN" altLang="en-US" sz="210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pic>
        <p:nvPicPr>
          <p:cNvPr id="139" name="图片 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" y="4220845"/>
            <a:ext cx="3375660" cy="2042160"/>
          </a:xfrm>
          <a:prstGeom prst="rect">
            <a:avLst/>
          </a:prstGeom>
        </p:spPr>
      </p:pic>
      <p:pic>
        <p:nvPicPr>
          <p:cNvPr id="157" name="image259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4220845"/>
            <a:ext cx="3574415" cy="19742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link="rId3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Rectangle 3"/>
          <p:cNvSpPr>
            <a:spLocks noGrp="1" noRot="1"/>
          </p:cNvSpPr>
          <p:nvPr/>
        </p:nvSpPr>
        <p:spPr>
          <a:xfrm>
            <a:off x="250825" y="189548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sp>
        <p:nvSpPr>
          <p:cNvPr id="13314" name="Rectangle 2"/>
          <p:cNvSpPr>
            <a:spLocks noGrp="1" noRot="1"/>
          </p:cNvSpPr>
          <p:nvPr/>
        </p:nvSpPr>
        <p:spPr>
          <a:xfrm>
            <a:off x="683260" y="1268730"/>
            <a:ext cx="7287895" cy="26396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纹理buffer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纹理的应用</a:t>
            </a:r>
          </a:p>
          <a:p>
            <a:pPr lvl="2" algn="l" defTabSz="914400">
              <a:lnSpc>
                <a:spcPct val="80000"/>
              </a:lnSpc>
            </a:pPr>
            <a:r>
              <a:rPr lang="zh-CN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数据产生</a:t>
            </a: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80000"/>
              </a:lnSpc>
            </a:pPr>
            <a:r>
              <a:rPr lang="zh-CN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映射关系建立</a:t>
            </a:r>
          </a:p>
          <a:p>
            <a:pPr lvl="2" algn="l" defTabSz="914400">
              <a:lnSpc>
                <a:spcPct val="80000"/>
              </a:lnSpc>
            </a:pPr>
            <a:endParaRPr lang="zh-CN" altLang="en-US" sz="245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lvl="2" algn="l" defTabSz="914400">
              <a:lnSpc>
                <a:spcPct val="80000"/>
              </a:lnSpc>
            </a:pPr>
            <a:endParaRPr lang="zh-CN" altLang="en-US" sz="210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850" y="4641850"/>
            <a:ext cx="1800225" cy="597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磁盘文件的图像</a:t>
            </a:r>
          </a:p>
        </p:txBody>
      </p:sp>
      <p:sp>
        <p:nvSpPr>
          <p:cNvPr id="4" name="矩形 3"/>
          <p:cNvSpPr/>
          <p:nvPr/>
        </p:nvSpPr>
        <p:spPr>
          <a:xfrm>
            <a:off x="6084570" y="3129915"/>
            <a:ext cx="1800225" cy="597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PBO</a:t>
            </a:r>
            <a:r>
              <a:rPr lang="zh-CN" altLang="en-US"/>
              <a:t>对象</a:t>
            </a:r>
          </a:p>
        </p:txBody>
      </p:sp>
      <p:sp>
        <p:nvSpPr>
          <p:cNvPr id="5" name="矩形 4"/>
          <p:cNvSpPr/>
          <p:nvPr/>
        </p:nvSpPr>
        <p:spPr>
          <a:xfrm>
            <a:off x="2412365" y="4641850"/>
            <a:ext cx="1800225" cy="597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加载到系统内存</a:t>
            </a:r>
          </a:p>
        </p:txBody>
      </p:sp>
      <p:sp>
        <p:nvSpPr>
          <p:cNvPr id="6" name="矩形 5"/>
          <p:cNvSpPr/>
          <p:nvPr/>
        </p:nvSpPr>
        <p:spPr>
          <a:xfrm>
            <a:off x="4644390" y="5001895"/>
            <a:ext cx="1800225" cy="597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传输数据</a:t>
            </a:r>
          </a:p>
        </p:txBody>
      </p:sp>
      <p:sp>
        <p:nvSpPr>
          <p:cNvPr id="7" name="矩形 6"/>
          <p:cNvSpPr/>
          <p:nvPr/>
        </p:nvSpPr>
        <p:spPr>
          <a:xfrm>
            <a:off x="4644390" y="4210050"/>
            <a:ext cx="1800225" cy="597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创建纹理</a:t>
            </a:r>
            <a:r>
              <a:rPr lang="en-US" altLang="zh-CN"/>
              <a:t>buffer</a:t>
            </a:r>
          </a:p>
        </p:txBody>
      </p:sp>
      <p:sp>
        <p:nvSpPr>
          <p:cNvPr id="8" name="右箭头 7"/>
          <p:cNvSpPr/>
          <p:nvPr/>
        </p:nvSpPr>
        <p:spPr>
          <a:xfrm>
            <a:off x="2124075" y="4797425"/>
            <a:ext cx="2882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212590" y="4807585"/>
            <a:ext cx="2882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804660" y="3752850"/>
            <a:ext cx="19685" cy="1980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16145" y="5877560"/>
            <a:ext cx="1800225" cy="597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设定映射关系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876415" y="4628515"/>
            <a:ext cx="19685" cy="1980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Rot="1"/>
          </p:cNvSpPr>
          <p:nvPr/>
        </p:nvSpPr>
        <p:spPr>
          <a:xfrm>
            <a:off x="250825" y="189548"/>
            <a:ext cx="8540750" cy="9036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四、Buffer编程</a:t>
            </a:r>
          </a:p>
        </p:txBody>
      </p:sp>
      <p:sp>
        <p:nvSpPr>
          <p:cNvPr id="13314" name="Rectangle 2"/>
          <p:cNvSpPr>
            <a:spLocks noGrp="1" noRot="1"/>
          </p:cNvSpPr>
          <p:nvPr/>
        </p:nvSpPr>
        <p:spPr>
          <a:xfrm>
            <a:off x="683260" y="1268730"/>
            <a:ext cx="7287895" cy="15106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纹理buffer</a:t>
            </a:r>
          </a:p>
          <a:p>
            <a:pPr lvl="2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例子</a:t>
            </a:r>
          </a:p>
          <a:p>
            <a:pPr lvl="2" algn="l" defTabSz="914400">
              <a:lnSpc>
                <a:spcPct val="80000"/>
              </a:lnSpc>
            </a:pPr>
            <a:endParaRPr lang="zh-CN" altLang="en-US" sz="210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45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560" y="2204720"/>
            <a:ext cx="91649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sz="200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var loader = new THREE.TextureLoader(); </a:t>
            </a:r>
          </a:p>
          <a:p>
            <a:pPr indent="266700"/>
            <a:r>
              <a:rPr lang="en-US" sz="200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var texture = loader.load( imageURL );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3895" y="3075940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2000">
                <a:latin typeface="SimSun" panose="02010600030101010101" pitchFamily="2" charset="-122"/>
                <a:cs typeface="Times New Roman" panose="02020603050405020304" pitchFamily="18" charset="0"/>
                <a:sym typeface="+mn-ea"/>
              </a:rPr>
              <a:t>texture</a:t>
            </a:r>
            <a:r>
              <a:rPr lang="en-US" sz="200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.wrapS = THREE.RepeatWrapping; </a:t>
            </a:r>
          </a:p>
          <a:p>
            <a:pPr indent="266700"/>
            <a:r>
              <a:rPr lang="en-US" sz="2000">
                <a:latin typeface="SimSun" panose="02010600030101010101" pitchFamily="2" charset="-122"/>
                <a:cs typeface="Times New Roman" panose="02020603050405020304" pitchFamily="18" charset="0"/>
                <a:sym typeface="+mn-ea"/>
              </a:rPr>
              <a:t>texture</a:t>
            </a:r>
            <a:r>
              <a:rPr lang="en-US" sz="200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.wrapT = THREE.RepeatWrapping;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972185" y="407733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200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material.map = texture;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01625" y="909638"/>
            <a:ext cx="8540750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一、GPU与CPU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323850" y="1989138"/>
            <a:ext cx="8458200" cy="69405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小孔成像</a:t>
            </a:r>
            <a:endParaRPr lang="en-US" altLang="zh-CN" spc="0" dirty="0">
              <a:solidFill>
                <a:schemeClr val="dk1"/>
              </a:solidFill>
              <a:latin typeface="SimHei" panose="02010600030101010101" pitchFamily="2" charset="-122"/>
              <a:ea typeface="SimHei" panose="02010600030101010101" pitchFamily="2" charset="-122"/>
              <a:sym typeface="+mn-ea"/>
            </a:endParaRPr>
          </a:p>
        </p:txBody>
      </p:sp>
      <p:pic>
        <p:nvPicPr>
          <p:cNvPr id="20" name="图片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3665" y="1772920"/>
            <a:ext cx="4743450" cy="14649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对象 1"/>
          <p:cNvGraphicFramePr/>
          <p:nvPr/>
        </p:nvGraphicFramePr>
        <p:xfrm>
          <a:off x="5652135" y="3573145"/>
          <a:ext cx="2860040" cy="289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8" imgW="4086225" imgH="3981450" progId="Paint.Picture">
                  <p:embed/>
                </p:oleObj>
              </mc:Choice>
              <mc:Fallback>
                <p:oleObj r:id="rId8" imgW="4086225" imgH="39814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2135" y="3573145"/>
                        <a:ext cx="2860040" cy="289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94970" y="3644900"/>
          <a:ext cx="438023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10" imgW="10601325" imgH="4343400" progId="Paint.Picture">
                  <p:embed/>
                </p:oleObj>
              </mc:Choice>
              <mc:Fallback>
                <p:oleObj r:id="rId10" imgW="10601325" imgH="43434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4970" y="3644900"/>
                        <a:ext cx="4380230" cy="245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79705" y="405130"/>
            <a:ext cx="6189345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一、GPU与CPU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323850" y="1989138"/>
            <a:ext cx="8458200" cy="187515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计算机绘制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投影计算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光照计算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3564255" y="981075"/>
          <a:ext cx="5097780" cy="3432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7" imgW="6315075" imgH="4876800" progId="Paint.Picture">
                  <p:embed/>
                </p:oleObj>
              </mc:Choice>
              <mc:Fallback>
                <p:oleObj r:id="rId7" imgW="6315075" imgH="4876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4255" y="981075"/>
                        <a:ext cx="5097780" cy="3432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79705" y="4410075"/>
          <a:ext cx="6054090" cy="230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9" imgW="9753600" imgH="4876800" progId="Paint.Picture">
                  <p:embed/>
                </p:oleObj>
              </mc:Choice>
              <mc:Fallback>
                <p:oleObj r:id="rId9" imgW="9753600" imgH="48768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705" y="4410075"/>
                        <a:ext cx="6054090" cy="2306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79705" y="405130"/>
            <a:ext cx="6189345" cy="755650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  <a:defRPr/>
            </a:pPr>
            <a:r>
              <a:rPr lang="zh-CN" altLang="en-US" sz="360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一、GPU与CPU</a:t>
            </a:r>
          </a:p>
        </p:txBody>
      </p:sp>
      <p:sp>
        <p:nvSpPr>
          <p:cNvPr id="8195" name="Rectangle 3"/>
          <p:cNvSpPr>
            <a:spLocks noGrp="1" noRot="1"/>
          </p:cNvSpPr>
          <p:nvPr>
            <p:ph idx="4294967295"/>
            <p:custDataLst>
              <p:tags r:id="rId3"/>
            </p:custDataLst>
          </p:nvPr>
        </p:nvSpPr>
        <p:spPr>
          <a:xfrm>
            <a:off x="323850" y="1989138"/>
            <a:ext cx="8458200" cy="2982595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 投影计算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空间物体点(x，y，z)在胶片平面z=-d上所成像，像点坐标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视域</a:t>
            </a:r>
          </a:p>
          <a:p>
            <a:pPr lvl="2" algn="l" defTabSz="914400">
              <a:lnSpc>
                <a:spcPct val="140000"/>
              </a:lnSpc>
              <a:buChar char="l"/>
            </a:pPr>
            <a:r>
              <a:rPr lang="zh-CN" altLang="en-US" spc="0" dirty="0">
                <a:solidFill>
                  <a:schemeClr val="dk1"/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景深</a:t>
            </a:r>
          </a:p>
        </p:txBody>
      </p:sp>
      <p:graphicFrame>
        <p:nvGraphicFramePr>
          <p:cNvPr id="2" name="对象 -2147482614"/>
          <p:cNvGraphicFramePr>
            <a:graphicFrameLocks noChangeAspect="1"/>
          </p:cNvGraphicFramePr>
          <p:nvPr/>
        </p:nvGraphicFramePr>
        <p:xfrm>
          <a:off x="4694555" y="304165"/>
          <a:ext cx="4291965" cy="2185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r:id="rId7" imgW="2552700" imgH="1304925" progId="Visio.Drawing.15">
                  <p:embed/>
                </p:oleObj>
              </mc:Choice>
              <mc:Fallback>
                <p:oleObj r:id="rId7" imgW="2552700" imgH="130492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4555" y="304165"/>
                        <a:ext cx="4291965" cy="2185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627630" y="3284855"/>
          <a:ext cx="2306955" cy="52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r:id="rId9" imgW="2305050" imgH="523875" progId="Paint.Picture">
                  <p:embed/>
                </p:oleObj>
              </mc:Choice>
              <mc:Fallback>
                <p:oleObj r:id="rId9" imgW="2305050" imgH="5238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27630" y="3284855"/>
                        <a:ext cx="2306955" cy="52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3"/>
          <p:cNvGraphicFramePr>
            <a:graphicFrameLocks noChangeAspect="1"/>
          </p:cNvGraphicFramePr>
          <p:nvPr/>
        </p:nvGraphicFramePr>
        <p:xfrm>
          <a:off x="5292090" y="3027045"/>
          <a:ext cx="3615055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r:id="rId11" imgW="2295525" imgH="1304925" progId="Visio.Drawing.15">
                  <p:embed/>
                </p:oleObj>
              </mc:Choice>
              <mc:Fallback>
                <p:oleObj r:id="rId11" imgW="2295525" imgH="1304925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2090" y="3027045"/>
                        <a:ext cx="3615055" cy="204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2267585" y="3871595"/>
          <a:ext cx="18478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r:id="rId13" imgW="1924050" imgH="561975" progId="Paint.Picture">
                  <p:embed/>
                </p:oleObj>
              </mc:Choice>
              <mc:Fallback>
                <p:oleObj r:id="rId13" imgW="1924050" imgH="56197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67585" y="3871595"/>
                        <a:ext cx="184785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43561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en-US" altLang="zh-CN" sz="280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GPU</a:t>
            </a:r>
            <a:r>
              <a:rPr lang="zh-CN" altLang="en-US" sz="280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中的固定管线</a:t>
            </a: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二、固定管线流程</a:t>
            </a:r>
          </a:p>
        </p:txBody>
      </p:sp>
      <p:grpSp>
        <p:nvGrpSpPr>
          <p:cNvPr id="335875" name="组合 335874"/>
          <p:cNvGrpSpPr/>
          <p:nvPr/>
        </p:nvGrpSpPr>
        <p:grpSpPr>
          <a:xfrm>
            <a:off x="2191068" y="3475038"/>
            <a:ext cx="5967412" cy="2857500"/>
            <a:chOff x="864" y="1584"/>
            <a:chExt cx="3759" cy="1800"/>
          </a:xfrm>
        </p:grpSpPr>
        <p:sp>
          <p:nvSpPr>
            <p:cNvPr id="335876" name="矩形 335875"/>
            <p:cNvSpPr/>
            <p:nvPr/>
          </p:nvSpPr>
          <p:spPr>
            <a:xfrm>
              <a:off x="2688" y="2592"/>
              <a:ext cx="1104" cy="480"/>
            </a:xfrm>
            <a:prstGeom prst="rect">
              <a:avLst/>
            </a:prstGeom>
            <a:solidFill>
              <a:srgbClr val="CCECFF"/>
            </a:solidFill>
            <a:ln w="9525" cap="flat" cmpd="sng">
              <a:solidFill>
                <a:srgbClr val="CCEC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877" name="矩形 335876"/>
            <p:cNvSpPr/>
            <p:nvPr/>
          </p:nvSpPr>
          <p:spPr>
            <a:xfrm>
              <a:off x="3792" y="2064"/>
              <a:ext cx="768" cy="1008"/>
            </a:xfrm>
            <a:prstGeom prst="rect">
              <a:avLst/>
            </a:prstGeom>
            <a:solidFill>
              <a:srgbClr val="CCECFF"/>
            </a:solidFill>
            <a:ln w="9525" cap="flat" cmpd="sng">
              <a:solidFill>
                <a:srgbClr val="CCEC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878" name="矩形 335877"/>
            <p:cNvSpPr/>
            <p:nvPr/>
          </p:nvSpPr>
          <p:spPr>
            <a:xfrm>
              <a:off x="864" y="1584"/>
              <a:ext cx="3696" cy="480"/>
            </a:xfrm>
            <a:prstGeom prst="rect">
              <a:avLst/>
            </a:prstGeom>
            <a:solidFill>
              <a:srgbClr val="CCECFF"/>
            </a:solidFill>
            <a:ln w="9525" cap="flat" cmpd="sng">
              <a:solidFill>
                <a:srgbClr val="CCEC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879" name="直接连接符 335878"/>
            <p:cNvSpPr/>
            <p:nvPr/>
          </p:nvSpPr>
          <p:spPr>
            <a:xfrm>
              <a:off x="1872" y="1584"/>
              <a:ext cx="0" cy="4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5880" name="直接连接符 335879"/>
            <p:cNvSpPr/>
            <p:nvPr/>
          </p:nvSpPr>
          <p:spPr>
            <a:xfrm>
              <a:off x="2736" y="1584"/>
              <a:ext cx="0" cy="4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5881" name="直接连接符 335880"/>
            <p:cNvSpPr/>
            <p:nvPr/>
          </p:nvSpPr>
          <p:spPr>
            <a:xfrm>
              <a:off x="3792" y="1584"/>
              <a:ext cx="0" cy="4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5882" name="直接连接符 335881"/>
            <p:cNvSpPr/>
            <p:nvPr/>
          </p:nvSpPr>
          <p:spPr>
            <a:xfrm>
              <a:off x="3792" y="2064"/>
              <a:ext cx="76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5883" name="直接连接符 335882"/>
            <p:cNvSpPr/>
            <p:nvPr/>
          </p:nvSpPr>
          <p:spPr>
            <a:xfrm>
              <a:off x="3792" y="2592"/>
              <a:ext cx="76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5884" name="直接连接符 335883"/>
            <p:cNvSpPr/>
            <p:nvPr/>
          </p:nvSpPr>
          <p:spPr>
            <a:xfrm>
              <a:off x="3792" y="2592"/>
              <a:ext cx="0" cy="4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5885" name="文本框 335884"/>
            <p:cNvSpPr txBox="1"/>
            <p:nvPr/>
          </p:nvSpPr>
          <p:spPr>
            <a:xfrm>
              <a:off x="864" y="1632"/>
              <a:ext cx="3759" cy="17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Modeling                 Illumination        Viewing                  Clipping</a:t>
              </a:r>
            </a:p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Transformation                                 Transformation </a:t>
              </a:r>
            </a:p>
            <a:p>
              <a:pPr eaLnBrk="0" hangingPunct="0"/>
              <a:endPara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0" hangingPunct="0"/>
              <a:endPara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                                                                                   Projection </a:t>
              </a:r>
            </a:p>
            <a:p>
              <a:pPr eaLnBrk="0" hangingPunct="0"/>
              <a:endPara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                                                                              </a:t>
              </a:r>
            </a:p>
            <a:p>
              <a:pPr eaLnBrk="0" hangingPunct="0"/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                                                           Display           </a:t>
              </a:r>
              <a:r>
                <a:rPr lang="en-US" altLang="zh-CN" sz="1600" b="1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Rasterization</a:t>
              </a:r>
              <a:endPara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0" hangingPunct="0"/>
              <a:endPara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0" hangingPunct="0"/>
              <a:endParaRPr lang="en-US" altLang="zh-CN" sz="1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0" hangingPunct="0"/>
              <a:endParaRPr lang="en-US" altLang="zh-CN" sz="1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5886" name="直接连接符 335885"/>
            <p:cNvSpPr/>
            <p:nvPr/>
          </p:nvSpPr>
          <p:spPr>
            <a:xfrm>
              <a:off x="1680" y="1824"/>
              <a:ext cx="336" cy="0"/>
            </a:xfrm>
            <a:prstGeom prst="line">
              <a:avLst/>
            </a:prstGeom>
            <a:ln w="28575" cap="flat" cmpd="sng">
              <a:solidFill>
                <a:srgbClr val="3399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5887" name="直接连接符 335886"/>
            <p:cNvSpPr/>
            <p:nvPr/>
          </p:nvSpPr>
          <p:spPr>
            <a:xfrm>
              <a:off x="2592" y="1824"/>
              <a:ext cx="336" cy="0"/>
            </a:xfrm>
            <a:prstGeom prst="line">
              <a:avLst/>
            </a:prstGeom>
            <a:ln w="28575" cap="flat" cmpd="sng">
              <a:solidFill>
                <a:srgbClr val="3399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5888" name="直接连接符 335887"/>
            <p:cNvSpPr/>
            <p:nvPr/>
          </p:nvSpPr>
          <p:spPr>
            <a:xfrm>
              <a:off x="3600" y="1824"/>
              <a:ext cx="336" cy="0"/>
            </a:xfrm>
            <a:prstGeom prst="line">
              <a:avLst/>
            </a:prstGeom>
            <a:ln w="28575" cap="flat" cmpd="sng">
              <a:solidFill>
                <a:srgbClr val="3399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5889" name="直接连接符 335888"/>
            <p:cNvSpPr/>
            <p:nvPr/>
          </p:nvSpPr>
          <p:spPr>
            <a:xfrm>
              <a:off x="4176" y="1968"/>
              <a:ext cx="0" cy="240"/>
            </a:xfrm>
            <a:prstGeom prst="line">
              <a:avLst/>
            </a:prstGeom>
            <a:ln w="28575" cap="flat" cmpd="sng">
              <a:solidFill>
                <a:srgbClr val="3399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5890" name="直接连接符 335889"/>
            <p:cNvSpPr/>
            <p:nvPr/>
          </p:nvSpPr>
          <p:spPr>
            <a:xfrm>
              <a:off x="4176" y="2496"/>
              <a:ext cx="0" cy="240"/>
            </a:xfrm>
            <a:prstGeom prst="line">
              <a:avLst/>
            </a:prstGeom>
            <a:ln w="28575" cap="flat" cmpd="sng">
              <a:solidFill>
                <a:srgbClr val="3399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5891" name="直接连接符 335890"/>
            <p:cNvSpPr/>
            <p:nvPr/>
          </p:nvSpPr>
          <p:spPr>
            <a:xfrm flipH="1">
              <a:off x="3600" y="2832"/>
              <a:ext cx="192" cy="0"/>
            </a:xfrm>
            <a:prstGeom prst="line">
              <a:avLst/>
            </a:prstGeom>
            <a:ln w="28575" cap="flat" cmpd="sng">
              <a:solidFill>
                <a:srgbClr val="3399FF"/>
              </a:solidFill>
              <a:prstDash val="solid"/>
              <a:headEnd type="none" w="med" len="med"/>
              <a:tailEnd type="triangle" w="med" len="med"/>
            </a:ln>
          </p:spPr>
        </p:sp>
      </p:grpSp>
      <p:pic>
        <p:nvPicPr>
          <p:cNvPr id="335892" name="图片 335891" descr="walk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580" y="4930775"/>
            <a:ext cx="2071688" cy="1376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5893" name="矩形 335892"/>
          <p:cNvSpPr/>
          <p:nvPr/>
        </p:nvSpPr>
        <p:spPr>
          <a:xfrm>
            <a:off x="667068" y="3375025"/>
            <a:ext cx="381000" cy="228600"/>
          </a:xfrm>
          <a:prstGeom prst="rect">
            <a:avLst/>
          </a:prstGeom>
          <a:solidFill>
            <a:srgbClr val="007572"/>
          </a:solidFill>
          <a:ln w="9525" cap="flat" cmpd="sng">
            <a:solidFill>
              <a:srgbClr val="007572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894" name="椭圆 335893"/>
          <p:cNvSpPr/>
          <p:nvPr/>
        </p:nvSpPr>
        <p:spPr>
          <a:xfrm>
            <a:off x="667068" y="4137025"/>
            <a:ext cx="304800" cy="228600"/>
          </a:xfrm>
          <a:prstGeom prst="ellipse">
            <a:avLst/>
          </a:prstGeom>
          <a:solidFill>
            <a:srgbClr val="CCECFF"/>
          </a:solidFill>
          <a:ln w="9525" cap="flat" cmpd="sng">
            <a:solidFill>
              <a:srgbClr val="0033CC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895" name="椭圆 335894"/>
          <p:cNvSpPr/>
          <p:nvPr/>
        </p:nvSpPr>
        <p:spPr>
          <a:xfrm>
            <a:off x="1124268" y="3451225"/>
            <a:ext cx="76200" cy="76200"/>
          </a:xfrm>
          <a:prstGeom prst="ellipse">
            <a:avLst/>
          </a:prstGeom>
          <a:solidFill>
            <a:srgbClr val="CCECFF"/>
          </a:solidFill>
          <a:ln w="9525" cap="flat" cmpd="sng">
            <a:solidFill>
              <a:srgbClr val="0033CC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896" name="直接连接符 335895"/>
          <p:cNvSpPr/>
          <p:nvPr/>
        </p:nvSpPr>
        <p:spPr>
          <a:xfrm>
            <a:off x="895668" y="3832225"/>
            <a:ext cx="533400" cy="228600"/>
          </a:xfrm>
          <a:prstGeom prst="line">
            <a:avLst/>
          </a:prstGeom>
          <a:ln w="9525" cap="flat" cmpd="sng">
            <a:solidFill>
              <a:srgbClr val="0033CC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5897" name="直接连接符 335896"/>
          <p:cNvSpPr/>
          <p:nvPr/>
        </p:nvSpPr>
        <p:spPr>
          <a:xfrm flipH="1">
            <a:off x="1200468" y="3679825"/>
            <a:ext cx="152400" cy="457200"/>
          </a:xfrm>
          <a:prstGeom prst="line">
            <a:avLst/>
          </a:prstGeom>
          <a:ln w="9525" cap="flat" cmpd="sng">
            <a:solidFill>
              <a:srgbClr val="0033CC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5898" name="椭圆 335897"/>
          <p:cNvSpPr/>
          <p:nvPr/>
        </p:nvSpPr>
        <p:spPr>
          <a:xfrm>
            <a:off x="1581468" y="3908425"/>
            <a:ext cx="76200" cy="76200"/>
          </a:xfrm>
          <a:prstGeom prst="ellipse">
            <a:avLst/>
          </a:prstGeom>
          <a:solidFill>
            <a:srgbClr val="CCECFF"/>
          </a:solidFill>
          <a:ln w="9525" cap="flat" cmpd="sng">
            <a:solidFill>
              <a:srgbClr val="0033CC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899" name="矩形 335898"/>
          <p:cNvSpPr/>
          <p:nvPr/>
        </p:nvSpPr>
        <p:spPr>
          <a:xfrm>
            <a:off x="1352868" y="4289425"/>
            <a:ext cx="304800" cy="76200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900" name="矩形 335899"/>
          <p:cNvSpPr/>
          <p:nvPr/>
        </p:nvSpPr>
        <p:spPr>
          <a:xfrm>
            <a:off x="667068" y="3756025"/>
            <a:ext cx="76200" cy="228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901" name="直接连接符 335900"/>
          <p:cNvSpPr/>
          <p:nvPr/>
        </p:nvSpPr>
        <p:spPr>
          <a:xfrm>
            <a:off x="1810068" y="4060825"/>
            <a:ext cx="381000" cy="0"/>
          </a:xfrm>
          <a:prstGeom prst="line">
            <a:avLst/>
          </a:prstGeom>
          <a:ln w="9525" cap="flat" cmpd="sng">
            <a:solidFill>
              <a:srgbClr val="00757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35902" name="直接连接符 335901"/>
          <p:cNvSpPr/>
          <p:nvPr/>
        </p:nvSpPr>
        <p:spPr>
          <a:xfrm flipH="1">
            <a:off x="4324668" y="5627688"/>
            <a:ext cx="838200" cy="0"/>
          </a:xfrm>
          <a:prstGeom prst="line">
            <a:avLst/>
          </a:prstGeom>
          <a:ln w="28575" cap="flat" cmpd="sng">
            <a:solidFill>
              <a:srgbClr val="3399FF"/>
            </a:solidFill>
            <a:prstDash val="solid"/>
            <a:headEnd type="none" w="med" len="med"/>
            <a:tailEnd type="triangle" w="med" len="med"/>
          </a:ln>
        </p:spPr>
      </p:sp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idx="4294967295"/>
          </p:nvPr>
        </p:nvSpPr>
        <p:spPr>
          <a:xfrm>
            <a:off x="684213" y="1484313"/>
            <a:ext cx="8081962" cy="2801620"/>
          </a:xfr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管线每个阶段的任务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顶点处理，处理和转换单个顶点的相关数据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光栅化，将每个图元转换为一组像素片元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片元处理，处理单个片元</a:t>
            </a:r>
          </a:p>
          <a:p>
            <a:pPr lvl="1" algn="l" defTabSz="914400">
              <a:lnSpc>
                <a:spcPct val="80000"/>
              </a:lnSpc>
            </a:pPr>
            <a:r>
              <a:rPr lang="zh-CN" altLang="en-US" sz="245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输出合并，合并成最终的结果图像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r>
              <a:rPr lang="zh-CN" altLang="en-US" sz="2800" spc="0" dirty="0">
                <a:solidFill>
                  <a:srgbClr val="000000"/>
                </a:solidFill>
                <a:latin typeface="SimHei" panose="02010600030101010101" pitchFamily="2" charset="-122"/>
                <a:ea typeface="SimHei" panose="02010600030101010101" pitchFamily="2" charset="-122"/>
                <a:cs typeface="SimHei" panose="02010600030101010101" pitchFamily="2" charset="-122"/>
                <a:sym typeface="+mn-ea"/>
              </a:rPr>
              <a:t>基于固定管线的图形编程</a:t>
            </a:r>
          </a:p>
          <a:p>
            <a:pPr marL="363855" lvl="0" indent="-363855" algn="l" defTabSz="914400">
              <a:lnSpc>
                <a:spcPct val="80000"/>
              </a:lnSpc>
              <a:buNone/>
            </a:pPr>
            <a:endParaRPr lang="zh-CN" altLang="en-US" sz="2800" spc="0" dirty="0">
              <a:solidFill>
                <a:srgbClr val="000000"/>
              </a:solidFill>
              <a:latin typeface="SimHei" panose="02010600030101010101" pitchFamily="2" charset="-122"/>
              <a:ea typeface="SimHei" panose="02010600030101010101" pitchFamily="2" charset="-122"/>
              <a:cs typeface="SimHei" panose="02010600030101010101" pitchFamily="2" charset="-122"/>
              <a:sym typeface="+mn-ea"/>
            </a:endParaRPr>
          </a:p>
        </p:txBody>
      </p:sp>
      <p:sp>
        <p:nvSpPr>
          <p:cNvPr id="13315" name="Rectangle 3"/>
          <p:cNvSpPr>
            <a:spLocks noGrp="1" noRot="1"/>
          </p:cNvSpPr>
          <p:nvPr>
            <p:ph type="title" idx="4294967295"/>
          </p:nvPr>
        </p:nvSpPr>
        <p:spPr>
          <a:xfrm>
            <a:off x="250825" y="189548"/>
            <a:ext cx="8540750" cy="903605"/>
          </a:xfrm>
          <a:noFill/>
          <a:ln w="9525"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spc="0" dirty="0">
                <a:solidFill>
                  <a:schemeClr val="accent1">
                    <a:lumMod val="75000"/>
                  </a:schemeClr>
                </a:solidFill>
                <a:latin typeface="SimHei" panose="02010600030101010101" pitchFamily="2" charset="-122"/>
                <a:ea typeface="SimHei" panose="02010600030101010101" pitchFamily="2" charset="-122"/>
                <a:sym typeface="+mn-ea"/>
              </a:rPr>
              <a:t>二、固定管线流程</a:t>
            </a:r>
          </a:p>
        </p:txBody>
      </p:sp>
      <p:pic>
        <p:nvPicPr>
          <p:cNvPr id="130" name="图片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070" y="4077335"/>
            <a:ext cx="8762365" cy="24625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I0YTUwMmE2NTg5ZDAxMjgwNzFlMjhkZTU0NTczO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HnL9ukjSBGPzTheCqKw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vdBP9Y0Je3TYf0AxnaeO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tEGFJxLUYEhw2SxxFakR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sc830I0TWr0S0KHjK1Ai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6421_1"/>
  <p:tag name="KSO_WM_TEMPLATE_CATEGORY" val="custom"/>
  <p:tag name="KSO_WM_TEMPLATE_INDEX" val="20177098"/>
  <p:tag name="KSO_WM_SLIDE_ID" val="custom20177098_1"/>
  <p:tag name="KSO_WM_SLIDE_INDEX" val="1"/>
  <p:tag name="KSO_WM_TEMPLATE_SUBCATEGORY" val="0"/>
  <p:tag name="KSO_WM_TEMPLATE_THUMBS_INDEX" val="1、6、11、12、17、18、23、24、30、31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SUBTYPE" val="pureTxt"/>
  <p:tag name="KSO_WM_TEMPLATE_MASTER_TYPE" val="1"/>
  <p:tag name="KSO_WM_TEMPLATE_COLOR_TYPE" val="0"/>
  <p:tag name="KSO_WM_SPECIAL_SOURCE" val="bdnul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77098"/>
  <p:tag name="KSO_WM_TAG_VERSION" val="1.0"/>
  <p:tag name="KSO_WM_BEAUTIFY_FLAG" val="#wm#"/>
  <p:tag name="KSO_WM_UNIT_TYPE" val="a"/>
  <p:tag name="KSO_WM_UNIT_INDEX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ID" val="custom20177098_1*a*1"/>
  <p:tag name="KSO_WM_UNIT_PRESET_TEXT" val="蓝色水墨中国风工作总结"/>
  <p:tag name="KSO_WM_UNIT_NOCLEAR" val="0"/>
  <p:tag name="KSO_WM_UNIT_DIAGRAM_ISNUMVISUAL" val="0"/>
  <p:tag name="KSO_WM_UNIT_DIAGRAM_ISREFERUNIT" val="0"/>
  <p:tag name="KSO_WM_UNIT_ISNUMDGMTITL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77098"/>
  <p:tag name="KSO_WM_TAG_VERSION" val="1.0"/>
  <p:tag name="KSO_WM_BEAUTIFY_FLAG" val="#wm#"/>
  <p:tag name="KSO_WM_UNIT_TYPE" val="b"/>
  <p:tag name="KSO_WM_UNIT_INDEX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ID" val="custom20177098_1*b*1"/>
  <p:tag name="KSO_WM_UNIT_NOCLEAR" val="0"/>
  <p:tag name="KSO_WM_UNIT_DIAGRAM_ISNUMVISUAL" val="0"/>
  <p:tag name="KSO_WM_UNIT_DIAGRAM_ISREFERUNIT" val="0"/>
  <p:tag name="KSO_WM_UNIT_PRESET_TEXT" val="请在此输入您的副标题"/>
  <p:tag name="KSO_WM_UNIT_ISNUMDGMTITLE" val="0"/>
  <p:tag name="KSO_WM_UNIT_TEXT_FILL_FORE_SCHEMECOLOR_INDEX_BRIGHTNESS" val="0"/>
  <p:tag name="KSO_WM_UNIT_TEXT_FILL_FORE_SCHEMECOLOR_INDEX" val="10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687,&quot;width&quot;:5630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90,&quot;width&quot;:12120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7709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7709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6421_1"/>
  <p:tag name="KSO_WM_TEMPLATE_CATEGORY" val="custom"/>
  <p:tag name="KSO_WM_TEMPLATE_INDEX" val="20177098"/>
  <p:tag name="KSO_WM_TEMPLATE_SUBCATEGORY" val="0"/>
  <p:tag name="KSO_WM_TEMPLATE_THUMBS_INDEX" val="1、6、11、12、17、18、23、24、30、31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MASTER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heme/theme1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20177098">
      <a:dk1>
        <a:srgbClr val="000000"/>
      </a:dk1>
      <a:lt1>
        <a:srgbClr val="FFFFFF"/>
      </a:lt1>
      <a:dk2>
        <a:srgbClr val="E8EEF8"/>
      </a:dk2>
      <a:lt2>
        <a:srgbClr val="F7FBF9"/>
      </a:lt2>
      <a:accent1>
        <a:srgbClr val="5AA0B4"/>
      </a:accent1>
      <a:accent2>
        <a:srgbClr val="ED9C94"/>
      </a:accent2>
      <a:accent3>
        <a:srgbClr val="BFCFE9"/>
      </a:accent3>
      <a:accent4>
        <a:srgbClr val="BFDFD3"/>
      </a:accent4>
      <a:accent5>
        <a:srgbClr val="83B9DD"/>
      </a:accent5>
      <a:accent6>
        <a:srgbClr val="4FA2CD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CDESIGNK</Template>
  <TotalTime>16</TotalTime>
  <Words>3055</Words>
  <Application>Microsoft Office PowerPoint</Application>
  <PresentationFormat>全屏显示(4:3)</PresentationFormat>
  <Paragraphs>334</Paragraphs>
  <Slides>42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SimHei</vt:lpstr>
      <vt:lpstr>SimSun</vt:lpstr>
      <vt:lpstr>Microsoft YaHei</vt:lpstr>
      <vt:lpstr>Arial</vt:lpstr>
      <vt:lpstr>Times New Roman</vt:lpstr>
      <vt:lpstr>Wingdings</vt:lpstr>
      <vt:lpstr>古瓶荷花</vt:lpstr>
      <vt:lpstr>1_自定义设计方案</vt:lpstr>
      <vt:lpstr>Bitmap Image</vt:lpstr>
      <vt:lpstr>Visio.Drawing.15</vt:lpstr>
      <vt:lpstr>图形与动画1</vt:lpstr>
      <vt:lpstr>第二章  图形处理管线</vt:lpstr>
      <vt:lpstr>一、GPU与CPU</vt:lpstr>
      <vt:lpstr>一、GPU与CPU</vt:lpstr>
      <vt:lpstr>一、GPU与CPU</vt:lpstr>
      <vt:lpstr>一、GPU与CPU</vt:lpstr>
      <vt:lpstr>一、GPU与CPU</vt:lpstr>
      <vt:lpstr>二、固定管线流程</vt:lpstr>
      <vt:lpstr>二、固定管线流程</vt:lpstr>
      <vt:lpstr>二、固定管线流程</vt:lpstr>
      <vt:lpstr>二、固定管线流程</vt:lpstr>
      <vt:lpstr>二、固定管线流程</vt:lpstr>
      <vt:lpstr>二、固定管线流程</vt:lpstr>
      <vt:lpstr>二、固定管线流程</vt:lpstr>
      <vt:lpstr>二、固定管线流程</vt:lpstr>
      <vt:lpstr>三、可编程管线</vt:lpstr>
      <vt:lpstr>PowerPoint 演示文稿</vt:lpstr>
      <vt:lpstr>三、可编程管线</vt:lpstr>
      <vt:lpstr>三、可编程管线</vt:lpstr>
      <vt:lpstr>三、可编程管线</vt:lpstr>
      <vt:lpstr>三、可编程管线</vt:lpstr>
      <vt:lpstr>三、可编程管线</vt:lpstr>
      <vt:lpstr>三、可编程管线</vt:lpstr>
      <vt:lpstr>四、Buffer编程</vt:lpstr>
      <vt:lpstr>四、Buffer编程</vt:lpstr>
      <vt:lpstr>四、Buffer编程</vt:lpstr>
      <vt:lpstr>四、Buffer编程</vt:lpstr>
      <vt:lpstr>四、Buffer编程</vt:lpstr>
      <vt:lpstr>Z-Fighting问题</vt:lpstr>
      <vt:lpstr>四、Buffer编程</vt:lpstr>
      <vt:lpstr>四、Buffer编程</vt:lpstr>
      <vt:lpstr>四、Buffer编程</vt:lpstr>
      <vt:lpstr>四、Buffer编程</vt:lpstr>
      <vt:lpstr>PowerPoint 演示文稿</vt:lpstr>
      <vt:lpstr>PowerPoint 演示文稿</vt:lpstr>
      <vt:lpstr>PowerPoint 演示文稿</vt:lpstr>
      <vt:lpstr>Non-PBO vs PBO</vt:lpstr>
      <vt:lpstr>PowerPoint 演示文稿</vt:lpstr>
      <vt:lpstr>抽象缓存对象</vt:lpstr>
      <vt:lpstr>PowerPoint 演示文稿</vt:lpstr>
      <vt:lpstr>PowerPoint 演示文稿</vt:lpstr>
      <vt:lpstr>PowerPoint 演示文稿</vt:lpstr>
    </vt:vector>
  </TitlesOfParts>
  <Company>UESTC CCSE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</dc:title>
  <dc:subject>CG</dc:subject>
  <dc:creator>FANGCL</dc:creator>
  <cp:lastModifiedBy>何 何</cp:lastModifiedBy>
  <cp:revision>355</cp:revision>
  <dcterms:created xsi:type="dcterms:W3CDTF">2002-05-07T05:51:00Z</dcterms:created>
  <dcterms:modified xsi:type="dcterms:W3CDTF">2023-08-29T00:45:55Z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  <property fmtid="{D5CDD505-2E9C-101B-9397-08002B2CF9AE}" pid="4" name="ICV">
    <vt:lpwstr>368BDDAAC69C40A19C5BB5A785C9680C</vt:lpwstr>
  </property>
  <property fmtid="{D5CDD505-2E9C-101B-9397-08002B2CF9AE}" pid="5" name="KSOProductBuildVer">
    <vt:lpwstr>2052-11.1.0.12302</vt:lpwstr>
  </property>
</Properties>
</file>